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377" r:id="rId3"/>
    <p:sldId id="380" r:id="rId4"/>
    <p:sldId id="397" r:id="rId5"/>
    <p:sldId id="411" r:id="rId6"/>
    <p:sldId id="407" r:id="rId7"/>
    <p:sldId id="382" r:id="rId8"/>
    <p:sldId id="399" r:id="rId9"/>
    <p:sldId id="401" r:id="rId10"/>
    <p:sldId id="400" r:id="rId11"/>
    <p:sldId id="386" r:id="rId12"/>
    <p:sldId id="374" r:id="rId13"/>
    <p:sldId id="408" r:id="rId14"/>
    <p:sldId id="378" r:id="rId15"/>
    <p:sldId id="364" r:id="rId16"/>
    <p:sldId id="379" r:id="rId17"/>
    <p:sldId id="394" r:id="rId18"/>
    <p:sldId id="402" r:id="rId19"/>
    <p:sldId id="403" r:id="rId20"/>
    <p:sldId id="409" r:id="rId21"/>
    <p:sldId id="410" r:id="rId22"/>
    <p:sldId id="387" r:id="rId23"/>
    <p:sldId id="385" r:id="rId24"/>
    <p:sldId id="392" r:id="rId25"/>
    <p:sldId id="273" r:id="rId26"/>
  </p:sldIdLst>
  <p:sldSz cx="9144000" cy="6858000" type="screen4x3"/>
  <p:notesSz cx="6858000" cy="9144000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8000"/>
    <a:srgbClr val="003399"/>
    <a:srgbClr val="F8DD3A"/>
    <a:srgbClr val="C00000"/>
    <a:srgbClr val="FF0000"/>
    <a:srgbClr val="333333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7884" autoAdjust="0"/>
  </p:normalViewPr>
  <p:slideViewPr>
    <p:cSldViewPr>
      <p:cViewPr varScale="1">
        <p:scale>
          <a:sx n="66" d="100"/>
          <a:sy n="66" d="100"/>
        </p:scale>
        <p:origin x="-648" y="-114"/>
      </p:cViewPr>
      <p:guideLst>
        <p:guide orient="horz" pos="1979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82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4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4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7F2BCCFE-A9E8-4D37-8223-01923586077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390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86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DA9F978-8CA4-4754-A98D-DD47A829370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335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C72ECD1-9A66-4236-B8D6-34A23AC587BA}" type="slidenum">
              <a:rPr lang="es-ES" u="none" smtClean="0"/>
              <a:pPr eaLnBrk="1" hangingPunct="1"/>
              <a:t>2</a:t>
            </a:fld>
            <a:endParaRPr lang="es-ES" u="none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0000"/>
                </a:solidFill>
                <a:latin typeface="Arial" pitchFamily="34" charset="0"/>
                <a:sym typeface="Arial" pitchFamily="34" charset="0"/>
              </a:rPr>
              <a:t>Давным-давно появился Интернет. Мир, который позволил Вам легко обмениваться информацией, связываться с людьми и даже искать интересную информацию.</a:t>
            </a:r>
          </a:p>
          <a:p>
            <a:pPr eaLnBrk="1" hangingPunct="1"/>
            <a:r>
              <a:rPr lang="ru-RU" smtClean="0">
                <a:solidFill>
                  <a:srgbClr val="000000"/>
                </a:solidFill>
                <a:latin typeface="Arial" pitchFamily="34" charset="0"/>
                <a:sym typeface="Arial" pitchFamily="34" charset="0"/>
              </a:rPr>
              <a:t>Любой мог войти в мир Интернета… Необходимо было только устройство под названием «компьютер», чтобы получить доступ в Интернет.</a:t>
            </a:r>
          </a:p>
          <a:p>
            <a:pPr eaLnBrk="1" hangingPunct="1"/>
            <a:r>
              <a:rPr lang="ru-RU" smtClean="0">
                <a:solidFill>
                  <a:srgbClr val="000000"/>
                </a:solidFill>
                <a:latin typeface="Arial" pitchFamily="34" charset="0"/>
                <a:sym typeface="Arial" pitchFamily="34" charset="0"/>
              </a:rPr>
              <a:t>Но мир Интернета изменился. Теперь Вы можете делать множество различных вещей, которые Вы не могли делать ранее…</a:t>
            </a:r>
          </a:p>
          <a:p>
            <a:pPr eaLnBrk="1" hangingPunct="1"/>
            <a:r>
              <a:rPr lang="ru-RU" smtClean="0">
                <a:solidFill>
                  <a:srgbClr val="000000"/>
                </a:solidFill>
                <a:latin typeface="Arial" pitchFamily="34" charset="0"/>
                <a:sym typeface="Arial" pitchFamily="34" charset="0"/>
              </a:rPr>
              <a:t>Вот лишь некоторые из сервисов и возможностей, которые предлагает Интернет… Давайте посмотрим на них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/>
        </p:spPr>
      </p:sp>
      <p:sp>
        <p:nvSpPr>
          <p:cNvPr id="30723" name="Rectangle 2"/>
          <p:cNvSpPr>
            <a:spLocks noChangeArrowheads="1"/>
          </p:cNvSpPr>
          <p:nvPr>
            <p:ph type="body" idx="1"/>
          </p:nvPr>
        </p:nvSpPr>
        <p:spPr>
          <a:xfrm>
            <a:off x="1031875" y="4624388"/>
            <a:ext cx="4611688" cy="365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/>
        </p:spPr>
      </p:sp>
      <p:sp>
        <p:nvSpPr>
          <p:cNvPr id="31747" name="Rectangle 2"/>
          <p:cNvSpPr>
            <a:spLocks noChangeArrowheads="1"/>
          </p:cNvSpPr>
          <p:nvPr>
            <p:ph type="body" idx="1"/>
          </p:nvPr>
        </p:nvSpPr>
        <p:spPr>
          <a:xfrm>
            <a:off x="1031875" y="4624388"/>
            <a:ext cx="4611688" cy="3735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/>
        </p:spPr>
      </p:sp>
      <p:sp>
        <p:nvSpPr>
          <p:cNvPr id="32771" name="Rectangle 2"/>
          <p:cNvSpPr>
            <a:spLocks noChangeArrowheads="1"/>
          </p:cNvSpPr>
          <p:nvPr>
            <p:ph type="body" idx="1"/>
          </p:nvPr>
        </p:nvSpPr>
        <p:spPr>
          <a:xfrm>
            <a:off x="1031875" y="4624388"/>
            <a:ext cx="4611688" cy="365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9C74263-4361-4E48-89A1-0D2D3FDB9FD0}" type="slidenum">
              <a:rPr lang="es-ES" u="none" smtClean="0"/>
              <a:pPr eaLnBrk="1" hangingPunct="1"/>
              <a:t>25</a:t>
            </a:fld>
            <a:endParaRPr lang="es-ES" u="none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08175-DB92-4537-A5DA-D51062B0E4D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667864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B29DA-368E-4446-B2DF-A69BD20E849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363844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18186-3828-41D7-8B9D-83F5A07F037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919834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750" y="1411288"/>
            <a:ext cx="40386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411288"/>
            <a:ext cx="40386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2F410-C524-4636-9201-91D5E2F4B93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557517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6EC8B-9AB3-454B-B668-F1B3A75119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355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CB956-DAEB-4E7A-A319-5622C325D34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37446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20635-E3F1-45E5-8DC3-D70787CF4C1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68145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04A7A-7124-442E-953F-82205641872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49530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3A521-47B5-45BB-A23D-E6A32914CD4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83234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13716-F6F4-487E-A8C9-8F79F395531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96421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91313" y="274638"/>
            <a:ext cx="2078037" cy="5818187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81713" cy="5818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ECED3-68EF-4EC0-826F-680DEA47168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47522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760" y="0"/>
            <a:ext cx="8161920" cy="652389"/>
          </a:xfrm>
          <a:prstGeom prst="rect">
            <a:avLst/>
          </a:prstGeom>
        </p:spPr>
        <p:txBody>
          <a:bodyPr lIns="82945" tIns="41473" rIns="82945" bIns="41473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894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9" descr="PPoint Interior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411288"/>
            <a:ext cx="82296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texto.Haga clic para modificar el estilo de texto. 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80063" y="6381750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u="none">
                <a:latin typeface="Arial" charset="0"/>
              </a:defRPr>
            </a:lvl1pPr>
          </a:lstStyle>
          <a:p>
            <a:pPr>
              <a:defRPr/>
            </a:pPr>
            <a:fld id="{1BA2445C-A0DB-4B3A-981C-A5B2BEDD919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468313" y="6308725"/>
            <a:ext cx="1992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s-ES" smtClean="0">
                <a:solidFill>
                  <a:srgbClr val="003399"/>
                </a:solidFill>
                <a:sym typeface="Arial" charset="0"/>
              </a:rPr>
              <a:t>www.detionline.ru</a:t>
            </a:r>
          </a:p>
        </p:txBody>
      </p:sp>
      <p:pic>
        <p:nvPicPr>
          <p:cNvPr id="1030" name="Picture 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7488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3366"/>
          </a:solidFill>
          <a:latin typeface="+mn-lt"/>
          <a:ea typeface="+mn-ea"/>
          <a:cs typeface="+mn-cs"/>
        </a:defRPr>
      </a:lvl1pPr>
      <a:lvl2pPr marL="765175" indent="-22066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333333"/>
          </a:solidFill>
          <a:latin typeface="+mn-lt"/>
        </a:defRPr>
      </a:lvl2pPr>
      <a:lvl3pPr marL="1173163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rus/security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.ru/familysafety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196086" y="1916832"/>
            <a:ext cx="8680390" cy="212365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6600" b="1" u="none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</a:rPr>
              <a:t>Медиабезопасность</a:t>
            </a:r>
            <a:endParaRPr lang="ru-RU" sz="6600" b="1" u="none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6600" b="1" u="none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</a:rPr>
              <a:t>наших детей</a:t>
            </a:r>
            <a:endParaRPr lang="ru-RU" sz="66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075" name="Скругленный прямоугольник 3"/>
          <p:cNvSpPr>
            <a:spLocks noChangeArrowheads="1"/>
          </p:cNvSpPr>
          <p:nvPr/>
        </p:nvSpPr>
        <p:spPr bwMode="auto">
          <a:xfrm>
            <a:off x="1565275" y="1196975"/>
            <a:ext cx="2778125" cy="287338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73157">
            <a:off x="5994400" y="4508500"/>
            <a:ext cx="2782888" cy="197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9765">
            <a:off x="393700" y="4435475"/>
            <a:ext cx="2940050" cy="2205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3200" b="1" smtClean="0">
                <a:latin typeface="Trebuchet MS" pitchFamily="34" charset="0"/>
              </a:rPr>
              <a:t>Имеет ли смысл запрещ</a:t>
            </a:r>
            <a:r>
              <a:rPr lang="ru-RU" sz="3200" b="1" smtClean="0">
                <a:latin typeface="Trebuchet MS" pitchFamily="34" charset="0"/>
              </a:rPr>
              <a:t>а</a:t>
            </a:r>
            <a:r>
              <a:rPr lang="en-US" sz="3200" b="1" smtClean="0">
                <a:latin typeface="Trebuchet MS" pitchFamily="34" charset="0"/>
              </a:rPr>
              <a:t>ть детям пользоваться сетью</a:t>
            </a:r>
            <a:r>
              <a:rPr lang="ru-RU" sz="3200" b="1" smtClean="0">
                <a:latin typeface="Trebuchet MS" pitchFamily="34" charset="0"/>
              </a:rPr>
              <a:t> Интернет</a:t>
            </a:r>
            <a:r>
              <a:rPr lang="en-US" sz="3200" b="1" smtClean="0">
                <a:latin typeface="Trebuchet MS" pitchFamily="34" charset="0"/>
              </a:rPr>
              <a:t>?</a:t>
            </a:r>
            <a:endParaRPr lang="ru-RU" sz="3200" b="1" smtClean="0">
              <a:latin typeface="Trebuchet MS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sz="4400" b="1" smtClean="0">
                <a:solidFill>
                  <a:srgbClr val="FF0000"/>
                </a:solidFill>
                <a:latin typeface="Comic Sans MS" pitchFamily="66" charset="0"/>
              </a:rPr>
              <a:t>Нет! Это бесполезно и даже вредно</a:t>
            </a:r>
            <a:r>
              <a:rPr lang="ru-RU" sz="4400" b="1" smtClean="0">
                <a:solidFill>
                  <a:srgbClr val="FF0000"/>
                </a:solidFill>
                <a:latin typeface="Comic Sans MS" pitchFamily="66" charset="0"/>
              </a:rPr>
              <a:t>!</a:t>
            </a:r>
          </a:p>
          <a:p>
            <a:pPr marL="0" indent="0" eaLnBrk="1" hangingPunct="1">
              <a:buFontTx/>
              <a:buNone/>
            </a:pPr>
            <a:r>
              <a:rPr lang="ru-RU" sz="3200" b="1" smtClean="0">
                <a:latin typeface="Trebuchet MS" pitchFamily="34" charset="0"/>
                <a:sym typeface="Arial" pitchFamily="34" charset="0"/>
              </a:rPr>
              <a:t>Интернет позволяет Вам</a:t>
            </a:r>
            <a:r>
              <a:rPr lang="es-ES" sz="3200" b="1" smtClean="0">
                <a:latin typeface="Trebuchet MS" pitchFamily="34" charset="0"/>
                <a:sym typeface="Arial" pitchFamily="34" charset="0"/>
              </a:rPr>
              <a:t>...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ru-RU" sz="2400" b="1" smtClean="0">
                <a:solidFill>
                  <a:srgbClr val="C00000"/>
                </a:solidFill>
                <a:latin typeface="Trebuchet MS" pitchFamily="34" charset="0"/>
                <a:sym typeface="Arial" pitchFamily="34" charset="0"/>
              </a:rPr>
              <a:t> Обмениваться сообщениями, идеями и файлами.</a:t>
            </a:r>
            <a:endParaRPr lang="es-ES" sz="2400" b="1" smtClean="0">
              <a:solidFill>
                <a:srgbClr val="C00000"/>
              </a:solidFill>
              <a:latin typeface="Trebuchet MS" pitchFamily="34" charset="0"/>
              <a:sym typeface="Arial" pitchFamily="34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ru-RU" sz="2400" b="1" smtClean="0">
                <a:solidFill>
                  <a:srgbClr val="C00000"/>
                </a:solidFill>
                <a:latin typeface="Trebuchet MS" pitchFamily="34" charset="0"/>
                <a:sym typeface="Arial" pitchFamily="34" charset="0"/>
              </a:rPr>
              <a:t> Общаться с друзьями, которые живут далеко.</a:t>
            </a:r>
            <a:endParaRPr lang="es-ES" sz="2400" b="1" smtClean="0">
              <a:solidFill>
                <a:srgbClr val="C00000"/>
              </a:solidFill>
              <a:latin typeface="Trebuchet MS" pitchFamily="34" charset="0"/>
              <a:sym typeface="Arial" pitchFamily="34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ru-RU" sz="2400" b="1" smtClean="0">
                <a:solidFill>
                  <a:srgbClr val="C00000"/>
                </a:solidFill>
                <a:latin typeface="Trebuchet MS" pitchFamily="34" charset="0"/>
                <a:sym typeface="Arial" pitchFamily="34" charset="0"/>
              </a:rPr>
              <a:t> Искать информацию по разным вопросам.</a:t>
            </a:r>
            <a:endParaRPr lang="es-ES" sz="2400" b="1" smtClean="0">
              <a:solidFill>
                <a:srgbClr val="C00000"/>
              </a:solidFill>
              <a:latin typeface="Trebuchet MS" pitchFamily="34" charset="0"/>
              <a:sym typeface="Arial" pitchFamily="34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ru-RU" sz="2400" b="1" smtClean="0">
                <a:solidFill>
                  <a:srgbClr val="C00000"/>
                </a:solidFill>
                <a:latin typeface="Trebuchet MS" pitchFamily="34" charset="0"/>
                <a:sym typeface="Arial" pitchFamily="34" charset="0"/>
              </a:rPr>
              <a:t> Публиковать информацию, делать себя известным.</a:t>
            </a:r>
            <a:endParaRPr lang="es-ES" sz="2400" b="1" smtClean="0">
              <a:solidFill>
                <a:srgbClr val="C00000"/>
              </a:solidFill>
              <a:latin typeface="Trebuchet MS" pitchFamily="34" charset="0"/>
              <a:sym typeface="Arial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s-ES" sz="4400" b="1" smtClean="0">
              <a:solidFill>
                <a:srgbClr val="FF0000"/>
              </a:solidFill>
              <a:latin typeface="Trebuchet MS" pitchFamily="34" charset="0"/>
              <a:sym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FF632F6-0DCF-4F54-88BD-56E43CA7E1B4}" type="slidenum">
              <a:rPr lang="es-ES" u="none" smtClean="0"/>
              <a:pPr eaLnBrk="1" hangingPunct="1"/>
              <a:t>3</a:t>
            </a:fld>
            <a:endParaRPr lang="es-ES" u="none" smtClean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4" y="1384300"/>
            <a:ext cx="5472608" cy="255454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ru-RU" sz="2800" b="1" u="none" dirty="0" smtClean="0">
                <a:solidFill>
                  <a:srgbClr val="C00000"/>
                </a:solidFill>
              </a:rPr>
              <a:t>3 июня 2011 года </a:t>
            </a:r>
            <a:r>
              <a:rPr lang="ru-RU" sz="2200" b="1" u="none" dirty="0" smtClean="0">
                <a:solidFill>
                  <a:srgbClr val="002060"/>
                </a:solidFill>
              </a:rPr>
              <a:t>была принята резолюция ООН, признающая доступ </a:t>
            </a:r>
          </a:p>
          <a:p>
            <a:pPr algn="l" eaLnBrk="1" hangingPunct="1">
              <a:defRPr/>
            </a:pPr>
            <a:r>
              <a:rPr lang="ru-RU" sz="2200" b="1" u="none" dirty="0" smtClean="0">
                <a:solidFill>
                  <a:srgbClr val="002060"/>
                </a:solidFill>
              </a:rPr>
              <a:t>в Интернет базовым правом человека.</a:t>
            </a:r>
          </a:p>
          <a:p>
            <a:pPr algn="l" eaLnBrk="1" hangingPunct="1">
              <a:defRPr/>
            </a:pPr>
            <a:r>
              <a:rPr lang="ru-RU" sz="2200" b="1" u="none" dirty="0" smtClean="0">
                <a:solidFill>
                  <a:srgbClr val="002060"/>
                </a:solidFill>
              </a:rPr>
              <a:t>Отключение конкретных регионов от Интернета считается нарушением </a:t>
            </a:r>
          </a:p>
          <a:p>
            <a:pPr algn="l" eaLnBrk="1" hangingPunct="1">
              <a:defRPr/>
            </a:pPr>
            <a:r>
              <a:rPr lang="ru-RU" sz="2200" b="1" u="none" dirty="0" smtClean="0">
                <a:solidFill>
                  <a:srgbClr val="002060"/>
                </a:solidFill>
              </a:rPr>
              <a:t>прав человека!</a:t>
            </a:r>
            <a:endParaRPr lang="en-US" sz="2200" b="1" u="none" dirty="0" smtClean="0">
              <a:solidFill>
                <a:srgbClr val="002060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713449" y="4725144"/>
            <a:ext cx="6414786" cy="193899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ru-RU" sz="2400" b="1" u="none" dirty="0" smtClean="0">
                <a:solidFill>
                  <a:srgbClr val="002060"/>
                </a:solidFill>
              </a:rPr>
              <a:t>Интернет посещают приблизительно      </a:t>
            </a:r>
            <a:r>
              <a:rPr lang="ru-RU" sz="2800" b="1" u="none" dirty="0" smtClean="0">
                <a:solidFill>
                  <a:srgbClr val="C00000"/>
                </a:solidFill>
              </a:rPr>
              <a:t>1 319 872 109 человек ежедневно</a:t>
            </a:r>
            <a:r>
              <a:rPr lang="ru-RU" sz="2400" b="1" u="none" dirty="0" smtClean="0">
                <a:solidFill>
                  <a:srgbClr val="C00000"/>
                </a:solidFill>
              </a:rPr>
              <a:t>.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z="2400" b="1" u="none" dirty="0" smtClean="0">
                <a:solidFill>
                  <a:srgbClr val="002060"/>
                </a:solidFill>
              </a:rPr>
              <a:t>Интернет преступления совершаются </a:t>
            </a:r>
            <a:r>
              <a:rPr lang="ru-RU" sz="2400" b="1" u="none" dirty="0" smtClean="0">
                <a:solidFill>
                  <a:srgbClr val="C00000"/>
                </a:solidFill>
              </a:rPr>
              <a:t>каждые 10 секунд по всему миру.</a:t>
            </a:r>
            <a:endParaRPr lang="en-US" sz="2400" b="1" u="none" dirty="0" smtClean="0">
              <a:solidFill>
                <a:srgbClr val="C00000"/>
              </a:solidFill>
            </a:endParaRPr>
          </a:p>
        </p:txBody>
      </p:sp>
      <p:pic>
        <p:nvPicPr>
          <p:cNvPr id="5" name="Picture 10" descr="Рисунок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8" y="4165600"/>
            <a:ext cx="2692400" cy="269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social-media-rossiy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6263" y="1714500"/>
            <a:ext cx="3230562" cy="208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Минус 6"/>
          <p:cNvSpPr/>
          <p:nvPr/>
        </p:nvSpPr>
        <p:spPr bwMode="auto">
          <a:xfrm>
            <a:off x="107505" y="4165364"/>
            <a:ext cx="9020730" cy="45719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5806EFA-3C9E-47BA-A236-D542DF0B8254}" type="slidenum">
              <a:rPr lang="es-ES" u="none" smtClean="0"/>
              <a:pPr eaLnBrk="1" hangingPunct="1"/>
              <a:t>4</a:t>
            </a:fld>
            <a:endParaRPr lang="es-ES" u="none" smtClean="0"/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107504" y="1484784"/>
            <a:ext cx="8928992" cy="216024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indent="431800" algn="l">
              <a:defRPr/>
            </a:pPr>
            <a:r>
              <a:rPr lang="ru-RU" sz="2400" b="1" u="none" dirty="0">
                <a:solidFill>
                  <a:srgbClr val="000054"/>
                </a:solidFill>
              </a:rPr>
              <a:t>За последние годы в результате значительного повышения обеспеченности компьютерами и подключения в рамках национального проекта практически всех школ к Интернету пользовательская активность российских школьников резко возросла.</a:t>
            </a:r>
            <a:endParaRPr lang="ru-RU" sz="2400" b="1" u="none" dirty="0">
              <a:solidFill>
                <a:schemeClr val="tx1"/>
              </a:solidFill>
            </a:endParaRPr>
          </a:p>
        </p:txBody>
      </p:sp>
      <p:sp>
        <p:nvSpPr>
          <p:cNvPr id="6150" name="Скругленный прямоугольник 3"/>
          <p:cNvSpPr>
            <a:spLocks noChangeArrowheads="1"/>
          </p:cNvSpPr>
          <p:nvPr/>
        </p:nvSpPr>
        <p:spPr bwMode="auto">
          <a:xfrm>
            <a:off x="468313" y="1484313"/>
            <a:ext cx="7991475" cy="26654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51" name="Picture 9" descr="b46bc4f7bf3478238dcfca4be3a837bd"/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3344863" y="3914775"/>
            <a:ext cx="2695575" cy="1982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Скругленный прямоугольник 1"/>
          <p:cNvSpPr>
            <a:spLocks noChangeArrowheads="1"/>
          </p:cNvSpPr>
          <p:nvPr/>
        </p:nvSpPr>
        <p:spPr bwMode="auto">
          <a:xfrm>
            <a:off x="107950" y="6308725"/>
            <a:ext cx="8785225" cy="433388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0" y="6308725"/>
            <a:ext cx="9036050" cy="4333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30079">
            <a:off x="233363" y="4144963"/>
            <a:ext cx="2941637" cy="177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72674">
            <a:off x="6138863" y="4127500"/>
            <a:ext cx="2725737" cy="1916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AF1E782-4A2B-4E7B-A3CC-A53BB1E6F6F0}" type="slidenum">
              <a:rPr lang="es-ES" u="none" smtClean="0"/>
              <a:pPr eaLnBrk="1" hangingPunct="1"/>
              <a:t>5</a:t>
            </a:fld>
            <a:endParaRPr lang="es-ES" u="none" smtClean="0"/>
          </a:p>
        </p:txBody>
      </p:sp>
      <p:pic>
        <p:nvPicPr>
          <p:cNvPr id="7171" name="Picture 2" descr="G:\156SSCAM\SDC1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387667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8" descr="Изображение 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865563"/>
            <a:ext cx="3930650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179388" y="1412875"/>
            <a:ext cx="8964612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algn="l">
              <a:lnSpc>
                <a:spcPct val="90000"/>
              </a:lnSpc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Ø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600" b="1" u="none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Он меньше читает книг. </a:t>
            </a:r>
          </a:p>
          <a:p>
            <a:pPr marL="571500" indent="-571500" algn="l">
              <a:lnSpc>
                <a:spcPct val="90000"/>
              </a:lnSpc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Ø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600" b="1" u="none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Предпочитает электронные медиаресурсы</a:t>
            </a:r>
          </a:p>
          <a:p>
            <a:pPr marL="571500" indent="-571500" algn="l">
              <a:lnSpc>
                <a:spcPct val="90000"/>
              </a:lnSpc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Ø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600" b="1" u="none">
                <a:solidFill>
                  <a:srgbClr val="008000"/>
                </a:solidFill>
                <a:latin typeface="Arial Narrow" pitchFamily="34" charset="0"/>
                <a:cs typeface="Arial" pitchFamily="34" charset="0"/>
              </a:rPr>
              <a:t>Много времени проводит у компьютера или в Интернете.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8" descr="Дети в информационном обществ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5" b="37453"/>
          <a:stretch>
            <a:fillRect/>
          </a:stretch>
        </p:blipFill>
        <p:spPr bwMode="auto">
          <a:xfrm>
            <a:off x="-252413" y="1628775"/>
            <a:ext cx="93964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E0E955A-BE88-4EAD-A674-B044F40394F0}" type="slidenum">
              <a:rPr lang="es-ES" u="none" smtClean="0"/>
              <a:pPr eaLnBrk="1" hangingPunct="1"/>
              <a:t>7</a:t>
            </a:fld>
            <a:endParaRPr lang="es-ES" u="none" smtClean="0"/>
          </a:p>
        </p:txBody>
      </p:sp>
      <p:sp>
        <p:nvSpPr>
          <p:cNvPr id="9219" name="Скругленный прямоугольник 3"/>
          <p:cNvSpPr>
            <a:spLocks noChangeArrowheads="1"/>
          </p:cNvSpPr>
          <p:nvPr/>
        </p:nvSpPr>
        <p:spPr bwMode="auto">
          <a:xfrm>
            <a:off x="323850" y="1268413"/>
            <a:ext cx="8496300" cy="21605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279525"/>
            <a:ext cx="9144000" cy="5780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 данным  социологического исследования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88%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 четырёхлетних детей выходят в сеть вместе с родителями.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В 8-9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-летнем возрасте дети всё чаще выходят в сеть самостоятельно.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39%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 детей посещают </a:t>
            </a:r>
            <a:r>
              <a:rPr lang="ru-RU" sz="2600" b="1" u="none" dirty="0" err="1">
                <a:solidFill>
                  <a:srgbClr val="000066"/>
                </a:solidFill>
                <a:latin typeface="Arial" charset="0"/>
              </a:rPr>
              <a:t>порносайты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19%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 наблюдают сцены насилия.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16%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 увлекаются азартными играми.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14% 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детей интересуются наркотическими веществами и алкоголем. </a:t>
            </a:r>
          </a:p>
          <a:p>
            <a:pPr marL="285750" indent="-285750" algn="l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600" b="1" u="none" dirty="0">
                <a:solidFill>
                  <a:srgbClr val="C00000"/>
                </a:solidFill>
                <a:latin typeface="Arial" charset="0"/>
              </a:rPr>
              <a:t>11%</a:t>
            </a: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 несовершеннолетних пользователей посещают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600" b="1" u="none" dirty="0">
                <a:solidFill>
                  <a:srgbClr val="000066"/>
                </a:solidFill>
                <a:latin typeface="Arial" charset="0"/>
              </a:rPr>
              <a:t>экстремистские и националистические ресурсы.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defRPr/>
            </a:pPr>
            <a:endParaRPr lang="ru-RU" sz="2600" dirty="0">
              <a:solidFill>
                <a:srgbClr val="99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95400"/>
            <a:ext cx="9144000" cy="4894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ru-RU" sz="3200" b="1" u="none" dirty="0">
                <a:solidFill>
                  <a:srgbClr val="C00000"/>
                </a:solidFill>
              </a:rPr>
              <a:t>Психологические симптомы интернет зависимости: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2800" b="1" u="none" dirty="0">
                <a:solidFill>
                  <a:srgbClr val="008000"/>
                </a:solidFill>
              </a:rPr>
              <a:t>Увеличение количества времени, проводимого за компьютером.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2800" b="1" u="none" dirty="0">
                <a:solidFill>
                  <a:srgbClr val="FF0000"/>
                </a:solidFill>
              </a:rPr>
              <a:t>Пренебрежение семьей и друзьями.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2800" b="1" u="none" dirty="0">
                <a:solidFill>
                  <a:srgbClr val="003399"/>
                </a:solidFill>
              </a:rPr>
              <a:t>Ощущения пустоты, </a:t>
            </a:r>
          </a:p>
          <a:p>
            <a:pPr algn="l">
              <a:lnSpc>
                <a:spcPct val="130000"/>
              </a:lnSpc>
              <a:defRPr/>
            </a:pPr>
            <a:r>
              <a:rPr lang="ru-RU" sz="2800" b="1" u="none" dirty="0">
                <a:solidFill>
                  <a:srgbClr val="003399"/>
                </a:solidFill>
              </a:rPr>
              <a:t>раздражения не за компьютером.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Проблемы с учебой.</a:t>
            </a:r>
          </a:p>
        </p:txBody>
      </p:sp>
      <p:sp>
        <p:nvSpPr>
          <p:cNvPr id="10243" name="Загнутый угол 5"/>
          <p:cNvSpPr>
            <a:spLocks noChangeArrowheads="1"/>
          </p:cNvSpPr>
          <p:nvPr/>
        </p:nvSpPr>
        <p:spPr bwMode="auto">
          <a:xfrm>
            <a:off x="4457700" y="1298575"/>
            <a:ext cx="4391025" cy="3038475"/>
          </a:xfrm>
          <a:prstGeom prst="foldedCorner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463" y="4437063"/>
            <a:ext cx="2187575" cy="2246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25" y="1341438"/>
            <a:ext cx="6480175" cy="3946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ru-RU" sz="3600" b="1" u="none" dirty="0">
                <a:solidFill>
                  <a:srgbClr val="C00000"/>
                </a:solidFill>
              </a:rPr>
              <a:t>Физические симптомы: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3200" b="1" u="none" dirty="0">
                <a:solidFill>
                  <a:srgbClr val="008000"/>
                </a:solidFill>
              </a:rPr>
              <a:t>Сухость в глазах.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3200" b="1" u="none" dirty="0">
                <a:solidFill>
                  <a:srgbClr val="FF0000"/>
                </a:solidFill>
              </a:rPr>
              <a:t>Головные боли.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3200" b="1" u="none" dirty="0">
                <a:solidFill>
                  <a:srgbClr val="003399"/>
                </a:solidFill>
              </a:rPr>
              <a:t>Боли в спине.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3200" b="1" u="none" dirty="0">
                <a:solidFill>
                  <a:srgbClr val="C00000"/>
                </a:solidFill>
              </a:rPr>
              <a:t>Нерегулярное питание</a:t>
            </a:r>
            <a:r>
              <a:rPr lang="ru-RU" sz="3200" u="none" dirty="0"/>
              <a:t>.</a:t>
            </a:r>
          </a:p>
          <a:p>
            <a:pPr marL="457200" indent="-457200" algn="l">
              <a:lnSpc>
                <a:spcPct val="130000"/>
              </a:lnSpc>
              <a:buFont typeface="Wingdings" pitchFamily="2" charset="2"/>
              <a:buChar char="Ø"/>
              <a:defRPr/>
            </a:pPr>
            <a:r>
              <a:rPr lang="ru-RU" sz="3200" b="1" u="none" dirty="0">
                <a:solidFill>
                  <a:srgbClr val="008000"/>
                </a:solidFill>
              </a:rPr>
              <a:t>Расстройства сна.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75" y="4149725"/>
            <a:ext cx="3422650" cy="2579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088F957-2E50-43DC-AAF4-474D4D092247}" type="slidenum">
              <a:rPr lang="es-ES" u="none" smtClean="0"/>
              <a:pPr eaLnBrk="1" hangingPunct="1"/>
              <a:t>10</a:t>
            </a:fld>
            <a:endParaRPr lang="es-ES" u="none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268413"/>
            <a:ext cx="9144000" cy="59832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600" b="1" u="none" dirty="0">
                <a:solidFill>
                  <a:srgbClr val="C00000"/>
                </a:solidFill>
              </a:rPr>
              <a:t>Основные причины компьютерной зависимости</a:t>
            </a:r>
            <a:r>
              <a:rPr lang="ru-RU" sz="2000" b="1" u="none" dirty="0"/>
              <a:t> </a:t>
            </a:r>
          </a:p>
          <a:p>
            <a:pPr algn="l">
              <a:defRPr/>
            </a:pPr>
            <a:endParaRPr lang="ru-RU" sz="2000" b="1" u="none" dirty="0"/>
          </a:p>
          <a:p>
            <a:pPr marL="457200" indent="-4572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002060"/>
                </a:solidFill>
              </a:rPr>
              <a:t>недостаток общения со сверстниками и значимыми для подростка людьми;</a:t>
            </a:r>
          </a:p>
          <a:p>
            <a:pPr marL="342900" indent="-3429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FF0000"/>
                </a:solidFill>
              </a:rPr>
              <a:t>недостаток внимания со стороны родителей;</a:t>
            </a:r>
          </a:p>
          <a:p>
            <a:pPr marL="342900" indent="-3429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008000"/>
                </a:solidFill>
              </a:rPr>
              <a:t>неуверенность в себе и своих силах, застенчивость, комплексы и трудности в общении;</a:t>
            </a:r>
          </a:p>
          <a:p>
            <a:pPr marL="342900" indent="-3429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C00000"/>
                </a:solidFill>
              </a:rPr>
              <a:t>склонность подростков к быстрому «впитыванию» всего нового, интересного;</a:t>
            </a:r>
          </a:p>
          <a:p>
            <a:pPr marL="342900" indent="-3429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008000"/>
                </a:solidFill>
              </a:rPr>
              <a:t>желание подростка быть «как все» его сверстники, следовать за их увлечениями, не отставать;</a:t>
            </a:r>
          </a:p>
          <a:p>
            <a:pPr marL="342900" indent="-342900" algn="l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ru-RU" sz="2400" b="1" u="none" dirty="0">
                <a:solidFill>
                  <a:srgbClr val="002060"/>
                </a:solidFill>
              </a:rPr>
              <a:t>отсутствие у подростка увлечений или хобби, любых других привязанностей, не связанных с компьютером</a:t>
            </a:r>
            <a:r>
              <a:rPr lang="ru-RU" sz="2400" u="none" dirty="0"/>
              <a:t>.</a:t>
            </a:r>
          </a:p>
          <a:p>
            <a:pPr algn="l">
              <a:lnSpc>
                <a:spcPct val="110000"/>
              </a:lnSpc>
              <a:defRPr/>
            </a:pPr>
            <a:r>
              <a:rPr lang="ru-RU" sz="2400" u="none" dirty="0"/>
              <a:t> </a:t>
            </a:r>
          </a:p>
          <a:p>
            <a:pPr>
              <a:defRPr/>
            </a:pPr>
            <a:r>
              <a:rPr lang="ru-RU" sz="2000" u="none" dirty="0"/>
              <a:t>	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184127" y="6381328"/>
            <a:ext cx="8524875" cy="3048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990000"/>
                </a:solidFill>
              </a:rPr>
              <a:t>Уполномоченный при Президенте Российской Федерации по правам ребёнка Павел Астахов</a:t>
            </a:r>
            <a:endParaRPr lang="en-US" sz="1400" b="1" dirty="0">
              <a:solidFill>
                <a:srgbClr val="99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" y="1988840"/>
            <a:ext cx="4038600" cy="43924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33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466975"/>
            <a:ext cx="3324225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770312" y="1587531"/>
            <a:ext cx="5029201" cy="4524315"/>
          </a:xfrm>
          <a:prstGeom prst="rect">
            <a:avLst/>
          </a:prstGeom>
          <a:ln/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l" eaLnBrk="0" hangingPunct="0"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«Зачастую дети принимают все, что видят по телевизору и в Интернете, за чистую монету. В силу возраста, отсутствия жизненного опыта и знаний в области </a:t>
            </a:r>
            <a:r>
              <a:rPr lang="ru-RU" sz="1600" dirty="0" err="1">
                <a:solidFill>
                  <a:schemeClr val="accent6">
                    <a:lumMod val="75000"/>
                  </a:schemeClr>
                </a:solidFill>
              </a:rPr>
              <a:t>медиаграмотности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они не всегда умеют распознать </a:t>
            </a:r>
            <a:r>
              <a:rPr lang="ru-RU" sz="1600" dirty="0" err="1">
                <a:solidFill>
                  <a:schemeClr val="accent6">
                    <a:lumMod val="75000"/>
                  </a:schemeClr>
                </a:solidFill>
              </a:rPr>
              <a:t>манипулятивные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техники, используемые при подаче рекламной и иной информации, не анализируют степень достоверности информации и подлинность ее источников.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Мы же хотим, чтобы ребята стали полноценными гражданами своей страны – теми, кто может анализировать и критически относиться к информационной продукции. Они должны знать, какие опасности подстерегают их в сети и как их избежать».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EE35734-FC7C-4F5D-BC3F-3B7E5A435518}" type="slidenum">
              <a:rPr lang="es-ES" u="none" smtClean="0"/>
              <a:pPr eaLnBrk="1" hangingPunct="1"/>
              <a:t>12</a:t>
            </a:fld>
            <a:endParaRPr lang="es-ES" u="none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4638" cy="674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subTitle"/>
          </p:nvPr>
        </p:nvSpPr>
        <p:spPr bwMode="auto">
          <a:xfrm>
            <a:off x="242888" y="1020763"/>
            <a:ext cx="8661400" cy="5653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602"/>
          <a:lstStyle/>
          <a:p>
            <a:pPr eaLnBrk="1">
              <a:defRPr/>
            </a:pPr>
            <a:endParaRPr lang="ru-RU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двумя скругленными противолежащими углами 8"/>
          <p:cNvSpPr/>
          <p:nvPr/>
        </p:nvSpPr>
        <p:spPr bwMode="auto">
          <a:xfrm>
            <a:off x="203710" y="1341438"/>
            <a:ext cx="8783918" cy="1583506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389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7EB7BFA-B70C-4388-8387-3D31B4FC1179}" type="slidenum">
              <a:rPr lang="es-ES" u="none" smtClean="0"/>
              <a:pPr eaLnBrk="1" hangingPunct="1"/>
              <a:t>14</a:t>
            </a:fld>
            <a:endParaRPr lang="es-ES" u="none" smtClean="0"/>
          </a:p>
        </p:txBody>
      </p:sp>
      <p:sp>
        <p:nvSpPr>
          <p:cNvPr id="16390" name="Rectangle 1"/>
          <p:cNvSpPr txBox="1">
            <a:spLocks noChangeArrowheads="1"/>
          </p:cNvSpPr>
          <p:nvPr/>
        </p:nvSpPr>
        <p:spPr bwMode="auto">
          <a:xfrm>
            <a:off x="168275" y="1412875"/>
            <a:ext cx="84994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/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/>
            <a:r>
              <a:rPr lang="en-US" sz="2400" b="1" u="none">
                <a:solidFill>
                  <a:srgbClr val="C00000"/>
                </a:solidFill>
              </a:rPr>
              <a:t>Даже случайный клик по всплывшему баннеру или переход по ссылке может привести на сайт с опасным содержимым!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3112162"/>
            <a:ext cx="2207300" cy="1890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3096883"/>
            <a:ext cx="1984383" cy="1764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393" name="Скругленный прямоугольник 7"/>
          <p:cNvSpPr>
            <a:spLocks noChangeArrowheads="1"/>
          </p:cNvSpPr>
          <p:nvPr/>
        </p:nvSpPr>
        <p:spPr bwMode="auto">
          <a:xfrm>
            <a:off x="168275" y="1341438"/>
            <a:ext cx="46038" cy="444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4" name="Скругленный прямоугольник 9"/>
          <p:cNvSpPr>
            <a:spLocks noChangeArrowheads="1"/>
          </p:cNvSpPr>
          <p:nvPr/>
        </p:nvSpPr>
        <p:spPr bwMode="auto">
          <a:xfrm>
            <a:off x="1325563" y="3341688"/>
            <a:ext cx="8172450" cy="2286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 bwMode="auto">
          <a:xfrm>
            <a:off x="225376" y="4962038"/>
            <a:ext cx="8762252" cy="1791245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en-US" sz="2400" b="1" u="none" dirty="0" err="1">
                <a:solidFill>
                  <a:srgbClr val="003399"/>
                </a:solidFill>
                <a:latin typeface="+mj-lt"/>
                <a:ea typeface="+mj-ea"/>
                <a:cs typeface="+mj-cs"/>
              </a:rPr>
              <a:t>Порнография</a:t>
            </a:r>
            <a:r>
              <a:rPr lang="ru-RU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о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пасна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избыточной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информацией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и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грубым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часто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извращенным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натурализмом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Мешает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развитию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естественных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эмоциональных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u="none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привязанностей</a:t>
            </a:r>
            <a:r>
              <a:rPr lang="en-US" sz="2400" b="1" u="none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112162"/>
            <a:ext cx="1861348" cy="1734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326880" y="1556792"/>
            <a:ext cx="8490240" cy="1656184"/>
          </a:xfrm>
          <a:prstGeom prst="rect">
            <a:avLst/>
          </a:prstGeom>
          <a:gradFill>
            <a:gsLst>
              <a:gs pos="0">
                <a:srgbClr val="FFEFD1"/>
              </a:gs>
              <a:gs pos="99000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s-ES"/>
            </a:defPPr>
            <a:lvl1pPr>
              <a:defRPr sz="24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en-US" dirty="0" err="1" smtClean="0"/>
              <a:t>Депрессивные</a:t>
            </a:r>
            <a:r>
              <a:rPr lang="en-US" dirty="0" smtClean="0"/>
              <a:t> </a:t>
            </a:r>
            <a:r>
              <a:rPr lang="en-US" dirty="0" err="1" smtClean="0"/>
              <a:t>молодежные</a:t>
            </a:r>
            <a:r>
              <a:rPr lang="en-US" dirty="0" smtClean="0"/>
              <a:t> </a:t>
            </a:r>
            <a:r>
              <a:rPr lang="en-US" dirty="0" err="1" smtClean="0"/>
              <a:t>течения</a:t>
            </a:r>
            <a:endParaRPr lang="en-US" dirty="0" smtClean="0"/>
          </a:p>
          <a:p>
            <a:pPr>
              <a:defRPr/>
            </a:pPr>
            <a:r>
              <a:rPr lang="en-US" u="none" dirty="0" err="1" smtClean="0">
                <a:solidFill>
                  <a:srgbClr val="002060"/>
                </a:solidFill>
              </a:rPr>
              <a:t>Ребенок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может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поверить</a:t>
            </a:r>
            <a:r>
              <a:rPr lang="en-US" u="none" dirty="0" smtClean="0">
                <a:solidFill>
                  <a:srgbClr val="002060"/>
                </a:solidFill>
              </a:rPr>
              <a:t>, </a:t>
            </a:r>
            <a:r>
              <a:rPr lang="en-US" u="none" dirty="0" err="1" smtClean="0">
                <a:solidFill>
                  <a:srgbClr val="002060"/>
                </a:solidFill>
              </a:rPr>
              <a:t>что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шрамы</a:t>
            </a:r>
            <a:r>
              <a:rPr lang="en-US" u="none" dirty="0" smtClean="0">
                <a:solidFill>
                  <a:srgbClr val="002060"/>
                </a:solidFill>
              </a:rPr>
              <a:t> – </a:t>
            </a:r>
            <a:r>
              <a:rPr lang="en-US" u="none" dirty="0" err="1" smtClean="0">
                <a:solidFill>
                  <a:srgbClr val="002060"/>
                </a:solidFill>
              </a:rPr>
              <a:t>лучшее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украшение</a:t>
            </a:r>
            <a:r>
              <a:rPr lang="en-US" u="none" dirty="0" smtClean="0">
                <a:solidFill>
                  <a:srgbClr val="002060"/>
                </a:solidFill>
              </a:rPr>
              <a:t>, а </a:t>
            </a:r>
            <a:r>
              <a:rPr lang="en-US" u="none" dirty="0" err="1" smtClean="0">
                <a:solidFill>
                  <a:srgbClr val="002060"/>
                </a:solidFill>
              </a:rPr>
              <a:t>суицид</a:t>
            </a:r>
            <a:r>
              <a:rPr lang="en-US" u="none" dirty="0" smtClean="0">
                <a:solidFill>
                  <a:srgbClr val="002060"/>
                </a:solidFill>
              </a:rPr>
              <a:t> – </a:t>
            </a:r>
            <a:r>
              <a:rPr lang="en-US" u="none" dirty="0" err="1" smtClean="0">
                <a:solidFill>
                  <a:srgbClr val="002060"/>
                </a:solidFill>
              </a:rPr>
              <a:t>всего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лишь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способ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избавления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от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проблем</a:t>
            </a:r>
            <a:r>
              <a:rPr lang="en-US" u="none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358844"/>
            <a:ext cx="2232248" cy="1535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107504" y="5062132"/>
            <a:ext cx="8856984" cy="1679236"/>
          </a:xfrm>
          <a:prstGeom prst="rect">
            <a:avLst/>
          </a:prstGeom>
          <a:gradFill>
            <a:gsLst>
              <a:gs pos="0">
                <a:srgbClr val="FFEFD1"/>
              </a:gs>
              <a:gs pos="99000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s-ES"/>
            </a:defPPr>
            <a:lvl1pPr>
              <a:defRPr sz="24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en-US" dirty="0" err="1" smtClean="0"/>
              <a:t>Наркотики</a:t>
            </a:r>
            <a:endParaRPr lang="en-US" dirty="0" smtClean="0"/>
          </a:p>
          <a:p>
            <a:pPr>
              <a:defRPr/>
            </a:pPr>
            <a:r>
              <a:rPr lang="en-US" u="none" dirty="0" err="1" smtClean="0">
                <a:solidFill>
                  <a:srgbClr val="002060"/>
                </a:solidFill>
              </a:rPr>
              <a:t>Интернет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пестрит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новостями</a:t>
            </a:r>
            <a:r>
              <a:rPr lang="en-US" u="none" dirty="0" smtClean="0">
                <a:solidFill>
                  <a:srgbClr val="002060"/>
                </a:solidFill>
              </a:rPr>
              <a:t> о “</a:t>
            </a:r>
            <a:r>
              <a:rPr lang="en-US" u="none" dirty="0" err="1" smtClean="0">
                <a:solidFill>
                  <a:srgbClr val="002060"/>
                </a:solidFill>
              </a:rPr>
              <a:t>пользе</a:t>
            </a:r>
            <a:r>
              <a:rPr lang="en-US" u="none" dirty="0" smtClean="0">
                <a:solidFill>
                  <a:srgbClr val="002060"/>
                </a:solidFill>
              </a:rPr>
              <a:t>” </a:t>
            </a:r>
            <a:r>
              <a:rPr lang="en-US" u="none" dirty="0" err="1" smtClean="0">
                <a:solidFill>
                  <a:srgbClr val="002060"/>
                </a:solidFill>
              </a:rPr>
              <a:t>употребления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марихуаны</a:t>
            </a:r>
            <a:r>
              <a:rPr lang="en-US" u="none" dirty="0" smtClean="0">
                <a:solidFill>
                  <a:srgbClr val="002060"/>
                </a:solidFill>
              </a:rPr>
              <a:t>, </a:t>
            </a:r>
            <a:r>
              <a:rPr lang="en-US" u="none" dirty="0" err="1" smtClean="0">
                <a:solidFill>
                  <a:srgbClr val="002060"/>
                </a:solidFill>
              </a:rPr>
              <a:t>рецептами</a:t>
            </a:r>
            <a:r>
              <a:rPr lang="en-US" u="none" dirty="0" smtClean="0">
                <a:solidFill>
                  <a:srgbClr val="002060"/>
                </a:solidFill>
              </a:rPr>
              <a:t> и </a:t>
            </a:r>
            <a:r>
              <a:rPr lang="en-US" u="none" dirty="0" err="1" smtClean="0">
                <a:solidFill>
                  <a:srgbClr val="002060"/>
                </a:solidFill>
              </a:rPr>
              <a:t>советами</a:t>
            </a:r>
            <a:r>
              <a:rPr lang="en-US" u="none" dirty="0" smtClean="0">
                <a:solidFill>
                  <a:srgbClr val="002060"/>
                </a:solidFill>
              </a:rPr>
              <a:t> </a:t>
            </a:r>
            <a:r>
              <a:rPr lang="en-US" u="none" dirty="0" err="1" smtClean="0">
                <a:solidFill>
                  <a:srgbClr val="002060"/>
                </a:solidFill>
              </a:rPr>
              <a:t>изготовления</a:t>
            </a:r>
            <a:r>
              <a:rPr lang="en-US" u="none" dirty="0" smtClean="0">
                <a:solidFill>
                  <a:srgbClr val="002060"/>
                </a:solidFill>
              </a:rPr>
              <a:t> “</a:t>
            </a:r>
            <a:r>
              <a:rPr lang="en-US" u="none" dirty="0" err="1" smtClean="0">
                <a:solidFill>
                  <a:srgbClr val="002060"/>
                </a:solidFill>
              </a:rPr>
              <a:t>зелья</a:t>
            </a:r>
            <a:r>
              <a:rPr lang="en-US" u="none" dirty="0" smtClean="0">
                <a:solidFill>
                  <a:srgbClr val="002060"/>
                </a:solidFill>
              </a:rPr>
              <a:t>”.</a:t>
            </a:r>
          </a:p>
        </p:txBody>
      </p:sp>
      <p:pic>
        <p:nvPicPr>
          <p:cNvPr id="1332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4202" y="3358844"/>
            <a:ext cx="2088232" cy="1625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" name="Picture 5" descr="photo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33279" y="3376154"/>
            <a:ext cx="2205434" cy="1554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3BCB456-235E-4128-BD94-B8FF40588E4A}" type="slidenum">
              <a:rPr lang="es-ES" u="none" smtClean="0"/>
              <a:pPr eaLnBrk="1" hangingPunct="1"/>
              <a:t>16</a:t>
            </a:fld>
            <a:endParaRPr lang="es-ES" u="none" smtClean="0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907704" y="1340768"/>
            <a:ext cx="7236296" cy="1584176"/>
          </a:xfrm>
          <a:prstGeom prst="rect">
            <a:avLst/>
          </a:prstGeom>
          <a:gradFill>
            <a:gsLst>
              <a:gs pos="0">
                <a:srgbClr val="FFEFD1"/>
              </a:gs>
              <a:gs pos="99000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200" b="1" dirty="0" err="1">
                <a:solidFill>
                  <a:srgbClr val="C00000"/>
                </a:solidFill>
              </a:rPr>
              <a:t>Сайты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знакомств</a:t>
            </a:r>
            <a:r>
              <a:rPr lang="en-US" sz="2200" b="1" dirty="0">
                <a:solidFill>
                  <a:srgbClr val="C00000"/>
                </a:solidFill>
              </a:rPr>
              <a:t>, </a:t>
            </a:r>
            <a:r>
              <a:rPr lang="en-US" sz="2200" b="1" dirty="0" err="1">
                <a:solidFill>
                  <a:srgbClr val="C00000"/>
                </a:solidFill>
              </a:rPr>
              <a:t>социальные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сети</a:t>
            </a:r>
            <a:r>
              <a:rPr lang="en-US" sz="2200" b="1" dirty="0">
                <a:solidFill>
                  <a:srgbClr val="C00000"/>
                </a:solidFill>
              </a:rPr>
              <a:t>, </a:t>
            </a:r>
            <a:r>
              <a:rPr lang="en-US" sz="2200" b="1" dirty="0" err="1">
                <a:solidFill>
                  <a:srgbClr val="C00000"/>
                </a:solidFill>
              </a:rPr>
              <a:t>блоги</a:t>
            </a:r>
            <a:r>
              <a:rPr lang="en-US" sz="2200" b="1" dirty="0">
                <a:solidFill>
                  <a:srgbClr val="C00000"/>
                </a:solidFill>
              </a:rPr>
              <a:t> и </a:t>
            </a:r>
            <a:r>
              <a:rPr lang="en-US" sz="2200" b="1" dirty="0" err="1">
                <a:solidFill>
                  <a:srgbClr val="C00000"/>
                </a:solidFill>
              </a:rPr>
              <a:t>чаты</a:t>
            </a:r>
            <a:endParaRPr lang="en-US" sz="2200" b="1" dirty="0">
              <a:solidFill>
                <a:srgbClr val="C00000"/>
              </a:solidFill>
            </a:endParaRPr>
          </a:p>
          <a:p>
            <a:pPr algn="l">
              <a:defRPr/>
            </a:pPr>
            <a:r>
              <a:rPr lang="ru-RU" b="1" u="none" dirty="0">
                <a:solidFill>
                  <a:srgbClr val="000000"/>
                </a:solidFill>
              </a:rPr>
              <a:t>  </a:t>
            </a:r>
            <a:r>
              <a:rPr lang="en-US" sz="2200" b="1" u="none" dirty="0" err="1">
                <a:solidFill>
                  <a:srgbClr val="002060"/>
                </a:solidFill>
              </a:rPr>
              <a:t>Виртуальное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общение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разрушает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способность</a:t>
            </a:r>
            <a:r>
              <a:rPr lang="en-US" sz="2200" b="1" u="none" dirty="0">
                <a:solidFill>
                  <a:srgbClr val="002060"/>
                </a:solidFill>
              </a:rPr>
              <a:t> к </a:t>
            </a:r>
            <a:r>
              <a:rPr lang="en-US" sz="2200" b="1" u="none" dirty="0" err="1">
                <a:solidFill>
                  <a:srgbClr val="002060"/>
                </a:solidFill>
              </a:rPr>
              <a:t>общению</a:t>
            </a:r>
            <a:r>
              <a:rPr lang="ru-RU" sz="2200" b="1" u="none" dirty="0">
                <a:solidFill>
                  <a:srgbClr val="002060"/>
                </a:solidFill>
              </a:rPr>
              <a:t>   </a:t>
            </a:r>
            <a:r>
              <a:rPr lang="en-US" sz="2200" b="1" u="none" dirty="0" err="1">
                <a:solidFill>
                  <a:srgbClr val="002060"/>
                </a:solidFill>
              </a:rPr>
              <a:t>реальному</a:t>
            </a:r>
            <a:r>
              <a:rPr lang="en-US" sz="2200" b="1" u="none" dirty="0">
                <a:solidFill>
                  <a:srgbClr val="002060"/>
                </a:solidFill>
              </a:rPr>
              <a:t>, “</a:t>
            </a:r>
            <a:r>
              <a:rPr lang="en-US" sz="2200" b="1" u="none" dirty="0" err="1">
                <a:solidFill>
                  <a:srgbClr val="C00000"/>
                </a:solidFill>
              </a:rPr>
              <a:t>убивает</a:t>
            </a:r>
            <a:r>
              <a:rPr lang="en-US" sz="2200" b="1" u="none" dirty="0">
                <a:solidFill>
                  <a:srgbClr val="C00000"/>
                </a:solidFill>
              </a:rPr>
              <a:t>” </a:t>
            </a:r>
            <a:r>
              <a:rPr lang="en-US" sz="2200" b="1" u="none" dirty="0" err="1">
                <a:solidFill>
                  <a:srgbClr val="002060"/>
                </a:solidFill>
              </a:rPr>
              <a:t>коммуникативные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навыки</a:t>
            </a:r>
            <a:r>
              <a:rPr lang="ru-RU" sz="2200" b="1" u="none" dirty="0">
                <a:solidFill>
                  <a:srgbClr val="002060"/>
                </a:solidFill>
              </a:rPr>
              <a:t>.</a:t>
            </a:r>
            <a:endParaRPr lang="en-US" sz="2200" b="1" u="none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907704" y="3212976"/>
            <a:ext cx="7236296" cy="1584176"/>
          </a:xfrm>
          <a:prstGeom prst="rect">
            <a:avLst/>
          </a:prstGeom>
          <a:gradFill>
            <a:gsLst>
              <a:gs pos="0">
                <a:srgbClr val="FFEFD1"/>
              </a:gs>
              <a:gs pos="99000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Секты</a:t>
            </a:r>
            <a:endParaRPr lang="en-US" sz="2400" b="1" dirty="0">
              <a:solidFill>
                <a:srgbClr val="C00000"/>
              </a:solidFill>
            </a:endParaRPr>
          </a:p>
          <a:p>
            <a:pPr algn="l">
              <a:defRPr/>
            </a:pPr>
            <a:r>
              <a:rPr lang="en-US" sz="2200" b="1" u="none" dirty="0" err="1">
                <a:solidFill>
                  <a:srgbClr val="002060"/>
                </a:solidFill>
              </a:rPr>
              <a:t>Виртуальный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собеседник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не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схватит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за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руку</a:t>
            </a:r>
            <a:r>
              <a:rPr lang="en-US" sz="2200" b="1" u="none" dirty="0">
                <a:solidFill>
                  <a:srgbClr val="002060"/>
                </a:solidFill>
              </a:rPr>
              <a:t>, </a:t>
            </a:r>
            <a:r>
              <a:rPr lang="en-US" sz="2200" b="1" u="none" dirty="0" err="1">
                <a:solidFill>
                  <a:srgbClr val="002060"/>
                </a:solidFill>
              </a:rPr>
              <a:t>но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ему</a:t>
            </a:r>
            <a:r>
              <a:rPr lang="ru-RU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вполне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по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силам</a:t>
            </a:r>
            <a:r>
              <a:rPr lang="en-US" sz="2200" b="1" u="none" dirty="0">
                <a:solidFill>
                  <a:srgbClr val="002060"/>
                </a:solidFill>
              </a:rPr>
              <a:t> “</a:t>
            </a:r>
            <a:r>
              <a:rPr lang="en-US" sz="2200" b="1" u="none" dirty="0" err="1">
                <a:solidFill>
                  <a:srgbClr val="002060"/>
                </a:solidFill>
              </a:rPr>
              <a:t>проникнуть</a:t>
            </a:r>
            <a:r>
              <a:rPr lang="en-US" sz="2200" b="1" u="none" dirty="0">
                <a:solidFill>
                  <a:srgbClr val="002060"/>
                </a:solidFill>
              </a:rPr>
              <a:t> в </a:t>
            </a:r>
            <a:r>
              <a:rPr lang="en-US" sz="2200" b="1" u="none" dirty="0" err="1">
                <a:solidFill>
                  <a:srgbClr val="002060"/>
                </a:solidFill>
              </a:rPr>
              <a:t>мысли</a:t>
            </a:r>
            <a:r>
              <a:rPr lang="en-US" sz="2200" b="1" u="none" dirty="0">
                <a:solidFill>
                  <a:srgbClr val="002060"/>
                </a:solidFill>
              </a:rPr>
              <a:t>” и </a:t>
            </a:r>
            <a:r>
              <a:rPr lang="en-US" sz="2200" b="1" u="none" dirty="0" err="1">
                <a:solidFill>
                  <a:srgbClr val="C00000"/>
                </a:solidFill>
              </a:rPr>
              <a:t>повлиять</a:t>
            </a:r>
            <a:r>
              <a:rPr lang="en-US" sz="2200" b="1" u="none" dirty="0">
                <a:solidFill>
                  <a:srgbClr val="C0000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на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взгляды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на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ми</a:t>
            </a:r>
            <a:r>
              <a:rPr lang="ru-RU" sz="2200" b="1" u="none" dirty="0">
                <a:solidFill>
                  <a:srgbClr val="002060"/>
                </a:solidFill>
              </a:rPr>
              <a:t>р.</a:t>
            </a:r>
            <a:endParaRPr lang="en-US" sz="2200" b="1" u="none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907704" y="5036320"/>
            <a:ext cx="7236296" cy="1821679"/>
          </a:xfrm>
          <a:prstGeom prst="rect">
            <a:avLst/>
          </a:prstGeom>
          <a:gradFill>
            <a:gsLst>
              <a:gs pos="0">
                <a:srgbClr val="FFEFD1"/>
              </a:gs>
              <a:gs pos="99000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Экстремизм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национализм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фашизм</a:t>
            </a:r>
            <a:endParaRPr lang="en-US" sz="2400" b="1" dirty="0">
              <a:solidFill>
                <a:srgbClr val="C00000"/>
              </a:solidFill>
            </a:endParaRPr>
          </a:p>
          <a:p>
            <a:pPr algn="l">
              <a:defRPr/>
            </a:pPr>
            <a:r>
              <a:rPr lang="ru-RU" sz="2200" b="1" u="none" dirty="0">
                <a:solidFill>
                  <a:srgbClr val="002060"/>
                </a:solidFill>
              </a:rPr>
              <a:t>В</a:t>
            </a:r>
            <a:r>
              <a:rPr lang="en-US" sz="2200" b="1" u="none" dirty="0" err="1">
                <a:solidFill>
                  <a:srgbClr val="002060"/>
                </a:solidFill>
              </a:rPr>
              <a:t>озможности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Интернета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используются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представителями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C00000"/>
                </a:solidFill>
              </a:rPr>
              <a:t>экстремистских</a:t>
            </a:r>
            <a:r>
              <a:rPr lang="en-US" sz="2200" b="1" u="none" dirty="0">
                <a:solidFill>
                  <a:srgbClr val="C00000"/>
                </a:solidFill>
              </a:rPr>
              <a:t> </a:t>
            </a:r>
            <a:r>
              <a:rPr lang="en-US" sz="2200" b="1" u="none" dirty="0" err="1">
                <a:solidFill>
                  <a:srgbClr val="C00000"/>
                </a:solidFill>
              </a:rPr>
              <a:t>течений</a:t>
            </a:r>
            <a:r>
              <a:rPr lang="en-US" sz="2200" b="1" u="none" dirty="0">
                <a:solidFill>
                  <a:srgbClr val="C0000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для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того</a:t>
            </a:r>
            <a:r>
              <a:rPr lang="en-US" sz="2200" b="1" u="none" dirty="0">
                <a:solidFill>
                  <a:srgbClr val="002060"/>
                </a:solidFill>
              </a:rPr>
              <a:t>, </a:t>
            </a:r>
            <a:r>
              <a:rPr lang="en-US" sz="2200" b="1" u="none" dirty="0" err="1">
                <a:solidFill>
                  <a:srgbClr val="002060"/>
                </a:solidFill>
              </a:rPr>
              <a:t>чтобы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заманить</a:t>
            </a:r>
            <a:r>
              <a:rPr lang="en-US" sz="2200" b="1" u="none" dirty="0">
                <a:solidFill>
                  <a:srgbClr val="002060"/>
                </a:solidFill>
              </a:rPr>
              <a:t> в </a:t>
            </a:r>
            <a:r>
              <a:rPr lang="en-US" sz="2200" b="1" u="none" dirty="0" err="1">
                <a:solidFill>
                  <a:srgbClr val="002060"/>
                </a:solidFill>
              </a:rPr>
              <a:t>свои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ряды</a:t>
            </a:r>
            <a:r>
              <a:rPr lang="en-US" sz="2200" b="1" u="none" dirty="0">
                <a:solidFill>
                  <a:srgbClr val="002060"/>
                </a:solidFill>
              </a:rPr>
              <a:t> </a:t>
            </a:r>
            <a:r>
              <a:rPr lang="en-US" sz="2200" b="1" u="none" dirty="0" err="1">
                <a:solidFill>
                  <a:srgbClr val="002060"/>
                </a:solidFill>
              </a:rPr>
              <a:t>новичков</a:t>
            </a:r>
            <a:r>
              <a:rPr lang="en-US" sz="2200" b="1" u="none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37" y="1479747"/>
            <a:ext cx="1681920" cy="1306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223" y="3319552"/>
            <a:ext cx="1681920" cy="1371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4" y="5136509"/>
            <a:ext cx="1831891" cy="1465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C7846C9-BB03-480B-BF54-A6B4565EC202}" type="slidenum">
              <a:rPr lang="es-ES" u="none" smtClean="0"/>
              <a:pPr eaLnBrk="1" hangingPunct="1"/>
              <a:t>17</a:t>
            </a:fld>
            <a:endParaRPr lang="es-ES" u="none" smtClean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 bwMode="auto">
          <a:xfrm>
            <a:off x="169671" y="1556792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400" b="1" u="none" dirty="0">
                <a:solidFill>
                  <a:srgbClr val="C00000"/>
                </a:solidFill>
              </a:rPr>
              <a:t>Будьте сами примером для своих детей, делайте перерывы, постарайтесь поменьше играть и не сидите за компьютером до полуночи</a:t>
            </a:r>
            <a:r>
              <a:rPr lang="ru-RU" sz="2800" b="1" u="none" dirty="0">
                <a:solidFill>
                  <a:srgbClr val="C00000"/>
                </a:solidFill>
              </a:rPr>
              <a:t>. </a:t>
            </a:r>
            <a:endParaRPr lang="en-US" sz="2800" b="1" u="none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 bwMode="auto">
          <a:xfrm>
            <a:off x="118866" y="3429000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ru-RU" sz="2400" b="1" u="none" dirty="0">
                <a:solidFill>
                  <a:srgbClr val="002060"/>
                </a:solidFill>
              </a:rPr>
              <a:t>Установите компьютер в общей комнате или там, где собирается вместе вся семья. (</a:t>
            </a:r>
            <a:r>
              <a:rPr lang="ru-RU" sz="2400" b="1" u="none" dirty="0">
                <a:solidFill>
                  <a:srgbClr val="C00000"/>
                </a:solidFill>
              </a:rPr>
              <a:t>компьютер или телевизор не должны находиться в детской</a:t>
            </a:r>
            <a:r>
              <a:rPr lang="ru-RU" sz="2400" b="1" u="none" dirty="0">
                <a:solidFill>
                  <a:srgbClr val="002060"/>
                </a:solidFill>
              </a:rPr>
              <a:t>). 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 bwMode="auto">
          <a:xfrm>
            <a:off x="104701" y="5203820"/>
            <a:ext cx="8762252" cy="1407888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ru-RU" sz="2400" b="1" u="none" dirty="0">
                <a:solidFill>
                  <a:srgbClr val="C00000"/>
                </a:solidFill>
              </a:rPr>
              <a:t>Ознакомьтесь с интернетом: чем больше вы знаете о нём, тем лучший выбор вы сможете сделать для своих детей. </a:t>
            </a:r>
          </a:p>
        </p:txBody>
      </p:sp>
      <p:sp>
        <p:nvSpPr>
          <p:cNvPr id="3" name="Минус 2"/>
          <p:cNvSpPr/>
          <p:nvPr/>
        </p:nvSpPr>
        <p:spPr bwMode="auto">
          <a:xfrm>
            <a:off x="1043608" y="3212976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Минус 8"/>
          <p:cNvSpPr/>
          <p:nvPr/>
        </p:nvSpPr>
        <p:spPr bwMode="auto">
          <a:xfrm>
            <a:off x="1196008" y="5050915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F9FCAFB-92D2-4FD5-8661-93CB90B62AFA}" type="slidenum">
              <a:rPr lang="es-ES" u="none" smtClean="0"/>
              <a:pPr eaLnBrk="1" hangingPunct="1"/>
              <a:t>18</a:t>
            </a:fld>
            <a:endParaRPr lang="es-ES" u="none" smtClean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 bwMode="auto">
          <a:xfrm>
            <a:off x="143195" y="1628800"/>
            <a:ext cx="8631217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Контролируйте, какие именно Интернет - сайты посещает ваш ребенок.</a:t>
            </a:r>
            <a:r>
              <a:rPr lang="ru-RU" sz="2800" dirty="0"/>
              <a:t>. 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 bwMode="auto">
          <a:xfrm>
            <a:off x="143195" y="3429000"/>
            <a:ext cx="8631217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008000"/>
                </a:solidFill>
              </a:rPr>
              <a:t>Установите ограничительные </a:t>
            </a:r>
            <a:r>
              <a:rPr lang="ru-RU" sz="2800" b="1" u="none" dirty="0">
                <a:solidFill>
                  <a:srgbClr val="C00000"/>
                </a:solidFill>
              </a:rPr>
              <a:t>фильтры,</a:t>
            </a:r>
            <a:r>
              <a:rPr lang="ru-RU" sz="2800" b="1" u="none" dirty="0">
                <a:solidFill>
                  <a:srgbClr val="008000"/>
                </a:solidFill>
              </a:rPr>
              <a:t> закрывающие доступ к определённым веб-страничкам.</a:t>
            </a:r>
            <a:endParaRPr lang="en-US" sz="2800" b="1" u="none" dirty="0">
              <a:solidFill>
                <a:srgbClr val="0080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 bwMode="auto">
          <a:xfrm>
            <a:off x="143196" y="5229200"/>
            <a:ext cx="8762252" cy="1512168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ru-RU" sz="2800" b="1" u="none" dirty="0">
                <a:solidFill>
                  <a:srgbClr val="002060"/>
                </a:solidFill>
              </a:rPr>
              <a:t>Если ребенок использует компьютер безответственно, необходимо ввести </a:t>
            </a:r>
            <a:r>
              <a:rPr lang="ru-RU" sz="2800" b="1" u="none" dirty="0">
                <a:solidFill>
                  <a:srgbClr val="C00000"/>
                </a:solidFill>
              </a:rPr>
              <a:t>пароль</a:t>
            </a:r>
            <a:r>
              <a:rPr lang="ru-RU" sz="2600" b="1" u="none" dirty="0">
                <a:solidFill>
                  <a:srgbClr val="C00000"/>
                </a:solidFill>
              </a:rPr>
              <a:t>.</a:t>
            </a:r>
            <a:r>
              <a:rPr lang="ru-RU" sz="2600" b="1" u="none" dirty="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7" name="Минус 6"/>
          <p:cNvSpPr/>
          <p:nvPr/>
        </p:nvSpPr>
        <p:spPr bwMode="auto">
          <a:xfrm>
            <a:off x="1051147" y="5050915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Минус 7"/>
          <p:cNvSpPr/>
          <p:nvPr/>
        </p:nvSpPr>
        <p:spPr bwMode="auto">
          <a:xfrm>
            <a:off x="1043608" y="3212976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41E831D-F137-4B0F-A347-09820325DCE5}" type="slidenum">
              <a:rPr lang="es-ES" u="none" smtClean="0"/>
              <a:pPr eaLnBrk="1" hangingPunct="1"/>
              <a:t>19</a:t>
            </a:fld>
            <a:endParaRPr lang="es-ES" u="none" smtClean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 bwMode="auto">
          <a:xfrm>
            <a:off x="160846" y="5301208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Позаботьтесь о физической нагрузке, </a:t>
            </a:r>
            <a:r>
              <a:rPr lang="ru-RU" sz="2800" b="1" u="none" dirty="0">
                <a:solidFill>
                  <a:srgbClr val="002060"/>
                </a:solidFill>
              </a:rPr>
              <a:t>полезном хобби</a:t>
            </a:r>
            <a:r>
              <a:rPr lang="ru-RU" sz="2800" b="1" u="none" dirty="0">
                <a:solidFill>
                  <a:srgbClr val="C00000"/>
                </a:solidFill>
              </a:rPr>
              <a:t> вашего ребёнка.</a:t>
            </a:r>
            <a:endParaRPr lang="en-US" sz="2800" b="1" u="none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 bwMode="auto">
          <a:xfrm>
            <a:off x="160846" y="3429000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008000"/>
                </a:solidFill>
              </a:rPr>
              <a:t>Развивайте навыки общения и успешного поведения в реальности.</a:t>
            </a:r>
            <a:endParaRPr lang="en-US" sz="2800" b="1" u="none" dirty="0">
              <a:solidFill>
                <a:srgbClr val="0080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 bwMode="auto">
          <a:xfrm>
            <a:off x="160846" y="1700808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Не позволяйте давать телефон и другие данные о себе незнакомцам в интернете. </a:t>
            </a:r>
            <a:endParaRPr lang="en-US" sz="2800" b="1" u="none" dirty="0">
              <a:solidFill>
                <a:srgbClr val="C00000"/>
              </a:solidFill>
            </a:endParaRPr>
          </a:p>
        </p:txBody>
      </p:sp>
      <p:sp>
        <p:nvSpPr>
          <p:cNvPr id="7" name="Минус 6"/>
          <p:cNvSpPr/>
          <p:nvPr/>
        </p:nvSpPr>
        <p:spPr bwMode="auto">
          <a:xfrm>
            <a:off x="1196008" y="5050915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Минус 7"/>
          <p:cNvSpPr/>
          <p:nvPr/>
        </p:nvSpPr>
        <p:spPr bwMode="auto">
          <a:xfrm>
            <a:off x="1176578" y="3248980"/>
            <a:ext cx="6264696" cy="72008"/>
          </a:xfrm>
          <a:prstGeom prst="mathMin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512B789-2165-4552-A9E1-34DB8499653D}" type="slidenum">
              <a:rPr lang="es-ES" u="none" smtClean="0"/>
              <a:pPr eaLnBrk="1" hangingPunct="1"/>
              <a:t>20</a:t>
            </a:fld>
            <a:endParaRPr lang="es-ES" u="none" smtClean="0"/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120650" y="5287963"/>
            <a:ext cx="8712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 </a:t>
            </a:r>
          </a:p>
          <a:p>
            <a:r>
              <a:rPr lang="ru-RU"/>
              <a:t> 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 bwMode="auto">
          <a:xfrm>
            <a:off x="251520" y="5085184"/>
            <a:ext cx="8762252" cy="1584176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С 5-6 летнего возраста можно на полчаса включать детям развивающие игры, но ненадолго – на 20-30 минут.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 bwMode="auto">
          <a:xfrm>
            <a:off x="121939" y="1556792"/>
            <a:ext cx="8762252" cy="144016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hangingPunct="0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ru-RU" sz="2800" b="1" u="none" dirty="0">
                <a:solidFill>
                  <a:srgbClr val="C00000"/>
                </a:solidFill>
              </a:rPr>
              <a:t>Психологи и доктора не рекомендуют сажать за компьютер ребенка до 4 лет. </a:t>
            </a:r>
            <a:endParaRPr lang="en-US" sz="2800" b="1" u="none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3249613"/>
            <a:ext cx="1681163" cy="167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3348038"/>
            <a:ext cx="2024063" cy="1519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ib_63180_77778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61063" y="3249613"/>
            <a:ext cx="1903412" cy="1655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 bwMode="auto">
          <a:xfrm>
            <a:off x="90524" y="5106578"/>
            <a:ext cx="9041015" cy="1656184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ru-RU" sz="2600" b="1" u="none" dirty="0">
                <a:solidFill>
                  <a:srgbClr val="C00000"/>
                </a:solidFill>
              </a:rPr>
              <a:t>До 16 – не более четырех часов </a:t>
            </a:r>
            <a:r>
              <a:rPr lang="ru-RU" sz="2600" b="1" u="none" dirty="0">
                <a:solidFill>
                  <a:srgbClr val="003399"/>
                </a:solidFill>
              </a:rPr>
              <a:t>(при условии, если эти часы будут поделены на порции по 30-40 минут, а между порциями будет перерыв в 1,5 часа). 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 bwMode="auto">
          <a:xfrm>
            <a:off x="90524" y="1412776"/>
            <a:ext cx="8762252" cy="1656184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ru-RU" sz="2600" b="1" u="none" dirty="0">
                <a:solidFill>
                  <a:srgbClr val="C00000"/>
                </a:solidFill>
              </a:rPr>
              <a:t>Детям с 7 лет </a:t>
            </a:r>
            <a:r>
              <a:rPr lang="ru-RU" sz="2600" b="1" u="none" dirty="0">
                <a:solidFill>
                  <a:srgbClr val="003399"/>
                </a:solidFill>
              </a:rPr>
              <a:t>можно проводить за компьютером без вреда для здоровья 60 минут.</a:t>
            </a:r>
          </a:p>
          <a:p>
            <a:pPr algn="l">
              <a:defRPr/>
            </a:pPr>
            <a:r>
              <a:rPr lang="ru-RU" sz="2600" b="1" u="none" dirty="0">
                <a:solidFill>
                  <a:srgbClr val="C00000"/>
                </a:solidFill>
              </a:rPr>
              <a:t> В 10-12 лет – 2 часа.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0" y="3287713"/>
            <a:ext cx="1635125" cy="1627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938" y="3268663"/>
            <a:ext cx="2478087" cy="1646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3287713"/>
            <a:ext cx="2144713" cy="160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0" y="652463"/>
            <a:ext cx="8815388" cy="600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8421" rIns="81639" bIns="40820"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Вы должны это знать:</a:t>
            </a:r>
          </a:p>
          <a:p>
            <a:pPr eaLnBrk="1" hangingPunct="1"/>
            <a:endParaRPr lang="en-US" sz="2000">
              <a:solidFill>
                <a:srgbClr val="000000"/>
              </a:solidFill>
              <a:ea typeface="msmincho"/>
              <a:cs typeface="msmincho"/>
            </a:endParaRP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Не желательно размещать персональную информацию в Интернете.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</a:t>
            </a:r>
            <a:r>
              <a:rPr lang="en-US" sz="2000">
                <a:solidFill>
                  <a:srgbClr val="FF0000"/>
                </a:solidFill>
                <a:ea typeface="msmincho"/>
                <a:cs typeface="msmincho"/>
              </a:rPr>
              <a:t>Персональная информация — это номер вашего мобильного телефона, адрес электронной почты, домашний адрес и фотографии вас, вашей семьи или друзей.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Если вы публикуете фото или видео в интернете — каждый может посмотреть их.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</a:t>
            </a:r>
            <a:r>
              <a:rPr lang="en-US" sz="2000">
                <a:solidFill>
                  <a:srgbClr val="FF0000"/>
                </a:solidFill>
                <a:ea typeface="msmincho"/>
                <a:cs typeface="msmincho"/>
              </a:rPr>
              <a:t>Не отвечайте на Спам</a:t>
            </a:r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(нежелательную электронную почту).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Не открывайте файлы, которые прислали неизвестные Вам людей. Вы не можете знать, что на самом деле содержат эти файлы – в них могут быть вирусы или фото/видео с «агрессивным» содержанием.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</a:t>
            </a:r>
            <a:r>
              <a:rPr lang="en-US" sz="2000">
                <a:solidFill>
                  <a:srgbClr val="FF0000"/>
                </a:solidFill>
                <a:ea typeface="msmincho"/>
                <a:cs typeface="msmincho"/>
              </a:rPr>
              <a:t>Не добавляйте незнакомых людей в свой контакт</a:t>
            </a:r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лист в IM (ICQ, MSN messenger и т.д.)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</a:t>
            </a:r>
            <a:r>
              <a:rPr lang="en-US" sz="2000">
                <a:solidFill>
                  <a:srgbClr val="FF0000"/>
                </a:solidFill>
                <a:ea typeface="msmincho"/>
                <a:cs typeface="msmincho"/>
              </a:rPr>
              <a:t>Помните, что виртуальные знакомые могут быть не теми, за кого себя выдают.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    Если рядом с вами нет родственников, </a:t>
            </a:r>
            <a:r>
              <a:rPr lang="en-US" sz="2000">
                <a:solidFill>
                  <a:srgbClr val="FF0000"/>
                </a:solidFill>
                <a:ea typeface="msmincho"/>
                <a:cs typeface="msmincho"/>
              </a:rPr>
              <a:t>не встречайтесь в реальной жизни с людьми, с которыми вы познакомились в Интернете</a:t>
            </a:r>
            <a:r>
              <a:rPr lang="en-US" sz="2000">
                <a:solidFill>
                  <a:srgbClr val="000000"/>
                </a:solidFill>
                <a:ea typeface="msmincho"/>
                <a:cs typeface="msmincho"/>
              </a:rPr>
              <a:t>. Если ваш виртуальный друг действительно тот, за кого он себя выдает, он нормально отнесется к вашей заботе о собственной безопасности!</a:t>
            </a:r>
          </a:p>
          <a:p>
            <a:pPr eaLnBrk="1" hangingPunct="1"/>
            <a:endParaRPr lang="en-US" sz="200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717550" y="163513"/>
            <a:ext cx="82629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8421" rIns="81639" bIns="40820"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FF00FF"/>
                </a:solidFill>
                <a:ea typeface="msmincho"/>
                <a:cs typeface="msmincho"/>
              </a:rPr>
              <a:t>Основные правила для школьников старших классов</a:t>
            </a:r>
          </a:p>
        </p:txBody>
      </p:sp>
      <p:pic>
        <p:nvPicPr>
          <p:cNvPr id="24580" name="Picture 6" descr="medi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14338" y="0"/>
            <a:ext cx="9558338" cy="6858000"/>
          </a:xfrm>
          <a:noFill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82EBAAE-8EA9-4279-B428-645E04542AD8}" type="slidenum">
              <a:rPr lang="es-ES" u="none" smtClean="0"/>
              <a:pPr eaLnBrk="1" hangingPunct="1"/>
              <a:t>23</a:t>
            </a:fld>
            <a:endParaRPr lang="es-ES" u="none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85275" cy="652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713788" cy="5113337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C00000"/>
                </a:solidFill>
              </a:rPr>
              <a:t>Полезные ссылки:</a:t>
            </a:r>
            <a:endParaRPr lang="ru-RU" sz="2400" b="1" smtClean="0">
              <a:solidFill>
                <a:srgbClr val="C00000"/>
              </a:solidFill>
              <a:hlinkClick r:id="rId3"/>
            </a:endParaRPr>
          </a:p>
          <a:p>
            <a:pPr>
              <a:lnSpc>
                <a:spcPct val="90000"/>
              </a:lnSpc>
            </a:pPr>
            <a:r>
              <a:rPr lang="ru-RU" sz="2400" smtClean="0">
                <a:hlinkClick r:id="rId3"/>
              </a:rPr>
              <a:t>www.microsoft.com/rus/security</a:t>
            </a:r>
            <a:r>
              <a:rPr lang="ru-RU" sz="2400" smtClean="0"/>
              <a:t> - Центр безопасности Microsoft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http://www.microsoft.com/eesti/education/veebivend/koomiksid/rus/html/etusivu.htm интерактивный курс о безопасности в Интернет для детей и подростков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hlinkClick r:id="rId4"/>
              </a:rPr>
              <a:t>www.google.ru/familysafety</a:t>
            </a:r>
            <a:r>
              <a:rPr lang="ru-RU" sz="2400" smtClean="0"/>
              <a:t> Справочник по детской безопасности в Интернете Google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www.youtube.com Видеоролики для детей о безопасности в Интернете (ключевые фразы – «развлечения и безопасность в Интернете», «остерегайся мошенничества в Интернете», «как обнаружить ложь и остаться правдивым в Интернете»)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7E6BAE6-C5D2-43CC-84C0-235039F158C4}" type="slidenum">
              <a:rPr lang="es-ES" u="none" smtClean="0"/>
              <a:pPr eaLnBrk="1" hangingPunct="1"/>
              <a:t>25</a:t>
            </a:fld>
            <a:endParaRPr lang="es-ES" u="none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900113" y="1412875"/>
            <a:ext cx="76327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«В добрых руках Интернет будет способствовать умножению добра и распространению света истины, а в злых – сеять в душах  грех и пагубу»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ndaSecurity">
  <a:themeElements>
    <a:clrScheme name="PandaSecurit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ndaSecurit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ndaSecurit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daSecurit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daSecurit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daSecurit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daSecurit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daSecurit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daSecurit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1186</Words>
  <Application>Microsoft Office PowerPoint</Application>
  <PresentationFormat>Экран (4:3)</PresentationFormat>
  <Paragraphs>117</Paragraphs>
  <Slides>25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Trebuchet MS</vt:lpstr>
      <vt:lpstr>Comic Sans MS</vt:lpstr>
      <vt:lpstr>Wingdings</vt:lpstr>
      <vt:lpstr>Arial Narrow</vt:lpstr>
      <vt:lpstr>msmincho</vt:lpstr>
      <vt:lpstr>Times New Roman</vt:lpstr>
      <vt:lpstr>PandaSecurity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Preferred Customer</dc:creator>
  <cp:lastModifiedBy>медиа1</cp:lastModifiedBy>
  <cp:revision>358</cp:revision>
  <dcterms:created xsi:type="dcterms:W3CDTF">2007-05-23T11:47:45Z</dcterms:created>
  <dcterms:modified xsi:type="dcterms:W3CDTF">2014-10-31T08:33:24Z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dad de negocio">
    <vt:lpwstr>Consumo</vt:lpwstr>
  </property>
  <property fmtid="{D5CDD505-2E9C-101B-9397-08002B2CF9AE}" pid="3" name="Elemento">
    <vt:lpwstr/>
  </property>
  <property fmtid="{D5CDD505-2E9C-101B-9397-08002B2CF9AE}" pid="4" name="Lanzamientos">
    <vt:lpwstr/>
  </property>
  <property fmtid="{D5CDD505-2E9C-101B-9397-08002B2CF9AE}" pid="5" name="Fecha creación">
    <vt:lpwstr>2008-09-05T00:00:00Z</vt:lpwstr>
  </property>
  <property fmtid="{D5CDD505-2E9C-101B-9397-08002B2CF9AE}" pid="6" name="Descripción del elemento">
    <vt:lpwstr/>
  </property>
  <property fmtid="{D5CDD505-2E9C-101B-9397-08002B2CF9AE}" pid="7" name="Gama">
    <vt:lpwstr>2009</vt:lpwstr>
  </property>
  <property fmtid="{D5CDD505-2E9C-101B-9397-08002B2CF9AE}" pid="8" name="Subtipo Elemento">
    <vt:lpwstr/>
  </property>
  <property fmtid="{D5CDD505-2E9C-101B-9397-08002B2CF9AE}" pid="9" name="Campaña">
    <vt:lpwstr/>
  </property>
  <property fmtid="{D5CDD505-2E9C-101B-9397-08002B2CF9AE}" pid="10" name="Producto">
    <vt:lpwstr/>
  </property>
  <property fmtid="{D5CDD505-2E9C-101B-9397-08002B2CF9AE}" pid="11" name="Caracter">
    <vt:lpwstr/>
  </property>
  <property fmtid="{D5CDD505-2E9C-101B-9397-08002B2CF9AE}" pid="12" name="Sección">
    <vt:lpwstr>Marketing</vt:lpwstr>
  </property>
  <property fmtid="{D5CDD505-2E9C-101B-9397-08002B2CF9AE}" pid="13" name="Status">
    <vt:lpwstr/>
  </property>
</Properties>
</file>