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53"/>
  </p:notesMasterIdLst>
  <p:sldIdLst>
    <p:sldId id="258" r:id="rId2"/>
    <p:sldId id="315" r:id="rId3"/>
    <p:sldId id="284" r:id="rId4"/>
    <p:sldId id="285" r:id="rId5"/>
    <p:sldId id="286" r:id="rId6"/>
    <p:sldId id="316" r:id="rId7"/>
    <p:sldId id="287" r:id="rId8"/>
    <p:sldId id="283" r:id="rId9"/>
    <p:sldId id="288" r:id="rId10"/>
    <p:sldId id="260" r:id="rId11"/>
    <p:sldId id="289" r:id="rId12"/>
    <p:sldId id="290" r:id="rId13"/>
    <p:sldId id="262" r:id="rId14"/>
    <p:sldId id="291" r:id="rId15"/>
    <p:sldId id="292" r:id="rId16"/>
    <p:sldId id="293" r:id="rId17"/>
    <p:sldId id="317" r:id="rId18"/>
    <p:sldId id="264" r:id="rId19"/>
    <p:sldId id="266" r:id="rId20"/>
    <p:sldId id="295" r:id="rId21"/>
    <p:sldId id="265" r:id="rId22"/>
    <p:sldId id="318" r:id="rId23"/>
    <p:sldId id="270" r:id="rId24"/>
    <p:sldId id="327" r:id="rId25"/>
    <p:sldId id="269" r:id="rId26"/>
    <p:sldId id="319" r:id="rId27"/>
    <p:sldId id="320" r:id="rId28"/>
    <p:sldId id="280" r:id="rId29"/>
    <p:sldId id="321" r:id="rId30"/>
    <p:sldId id="273" r:id="rId31"/>
    <p:sldId id="300" r:id="rId32"/>
    <p:sldId id="302" r:id="rId33"/>
    <p:sldId id="313" r:id="rId34"/>
    <p:sldId id="304" r:id="rId35"/>
    <p:sldId id="305" r:id="rId36"/>
    <p:sldId id="275" r:id="rId37"/>
    <p:sldId id="322" r:id="rId38"/>
    <p:sldId id="276" r:id="rId39"/>
    <p:sldId id="277" r:id="rId40"/>
    <p:sldId id="278" r:id="rId41"/>
    <p:sldId id="307" r:id="rId42"/>
    <p:sldId id="279" r:id="rId43"/>
    <p:sldId id="323" r:id="rId44"/>
    <p:sldId id="324" r:id="rId45"/>
    <p:sldId id="325" r:id="rId46"/>
    <p:sldId id="309" r:id="rId47"/>
    <p:sldId id="310" r:id="rId48"/>
    <p:sldId id="326" r:id="rId49"/>
    <p:sldId id="312" r:id="rId50"/>
    <p:sldId id="281" r:id="rId51"/>
    <p:sldId id="282" r:id="rId52"/>
  </p:sldIdLst>
  <p:sldSz cx="13003213" cy="9752013"/>
  <p:notesSz cx="6858000" cy="9144000"/>
  <p:defaultTextStyle>
    <a:defPPr>
      <a:defRPr lang="ru-RU"/>
    </a:defPPr>
    <a:lvl1pPr marL="0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1pPr>
    <a:lvl2pPr marL="546098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2pPr>
    <a:lvl3pPr marL="1092197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3pPr>
    <a:lvl4pPr marL="1638295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4pPr>
    <a:lvl5pPr marL="2184394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5pPr>
    <a:lvl6pPr marL="2730492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6pPr>
    <a:lvl7pPr marL="3276590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7pPr>
    <a:lvl8pPr marL="3822688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8pPr>
    <a:lvl9pPr marL="4368786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C539DCF3-7C25-4697-AF76-15D66AF01762}">
          <p14:sldIdLst>
            <p14:sldId id="258"/>
          </p14:sldIdLst>
        </p14:section>
        <p14:section name="Раздел без заголовка" id="{54946E17-FEA5-4FD4-B0F1-E3B5E39C6A58}">
          <p14:sldIdLst>
            <p14:sldId id="315"/>
            <p14:sldId id="284"/>
            <p14:sldId id="285"/>
            <p14:sldId id="286"/>
            <p14:sldId id="316"/>
            <p14:sldId id="287"/>
            <p14:sldId id="283"/>
            <p14:sldId id="288"/>
            <p14:sldId id="260"/>
            <p14:sldId id="289"/>
            <p14:sldId id="290"/>
            <p14:sldId id="262"/>
            <p14:sldId id="291"/>
            <p14:sldId id="292"/>
            <p14:sldId id="293"/>
            <p14:sldId id="317"/>
            <p14:sldId id="264"/>
            <p14:sldId id="266"/>
            <p14:sldId id="295"/>
            <p14:sldId id="265"/>
            <p14:sldId id="318"/>
            <p14:sldId id="270"/>
            <p14:sldId id="327"/>
            <p14:sldId id="269"/>
            <p14:sldId id="319"/>
            <p14:sldId id="320"/>
            <p14:sldId id="280"/>
            <p14:sldId id="321"/>
            <p14:sldId id="273"/>
            <p14:sldId id="300"/>
            <p14:sldId id="302"/>
            <p14:sldId id="313"/>
            <p14:sldId id="304"/>
            <p14:sldId id="305"/>
            <p14:sldId id="275"/>
            <p14:sldId id="322"/>
            <p14:sldId id="276"/>
            <p14:sldId id="277"/>
            <p14:sldId id="278"/>
            <p14:sldId id="307"/>
            <p14:sldId id="279"/>
            <p14:sldId id="323"/>
            <p14:sldId id="324"/>
            <p14:sldId id="325"/>
            <p14:sldId id="309"/>
            <p14:sldId id="310"/>
            <p14:sldId id="326"/>
            <p14:sldId id="312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3072" userDrawn="1">
          <p15:clr>
            <a:srgbClr val="A4A3A4"/>
          </p15:clr>
        </p15:guide>
        <p15:guide id="2" pos="4096" userDrawn="1">
          <p15:clr>
            <a:srgbClr val="A4A3A4"/>
          </p15:clr>
        </p15:guide>
        <p15:guide id="3" pos="42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>
      <p:cViewPr varScale="1">
        <p:scale>
          <a:sx n="48" d="100"/>
          <a:sy n="48" d="100"/>
        </p:scale>
        <p:origin x="-504" y="-96"/>
      </p:cViewPr>
      <p:guideLst>
        <p:guide orient="horz" pos="3072"/>
        <p:guide pos="4096"/>
        <p:guide pos="42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255600" cy="2556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0F0F0-31D6-4ED2-8CC8-E8B549255730}" type="datetimeFigureOut">
              <a:rPr lang="ru-RU" smtClean="0"/>
              <a:t>31.10.2014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4347A-67CF-4708-A0AA-83653B7FD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55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4347A-67CF-4708-A0AA-83653B7FD0A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679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Нулев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2818" y="3940417"/>
            <a:ext cx="4269926" cy="170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7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 algn="l">
              <a:lnSpc>
                <a:spcPts val="7466"/>
              </a:lnSpc>
              <a:defRPr sz="7000"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9606" y="7432006"/>
            <a:ext cx="10224000" cy="1052471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3000" baseline="0"/>
            </a:lvl1pPr>
            <a:lvl2pPr marL="487625" indent="0" algn="ctr">
              <a:buNone/>
              <a:defRPr sz="2133"/>
            </a:lvl2pPr>
            <a:lvl3pPr marL="975251" indent="0" algn="ctr">
              <a:buNone/>
              <a:defRPr sz="1920"/>
            </a:lvl3pPr>
            <a:lvl4pPr marL="1462875" indent="0" algn="ctr">
              <a:buNone/>
              <a:defRPr sz="1707"/>
            </a:lvl4pPr>
            <a:lvl5pPr marL="1950500" indent="0" algn="ctr">
              <a:buNone/>
              <a:defRPr sz="1707"/>
            </a:lvl5pPr>
            <a:lvl6pPr marL="2438125" indent="0" algn="ctr">
              <a:buNone/>
              <a:defRPr sz="1707"/>
            </a:lvl6pPr>
            <a:lvl7pPr marL="2925751" indent="0" algn="ctr">
              <a:buNone/>
              <a:defRPr sz="1707"/>
            </a:lvl7pPr>
            <a:lvl8pPr marL="3413376" indent="0" algn="ctr">
              <a:buNone/>
              <a:defRPr sz="1707"/>
            </a:lvl8pPr>
            <a:lvl9pPr marL="3901001" indent="0" algn="ctr">
              <a:buNone/>
              <a:defRPr sz="1707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 hasCustomPrompt="1"/>
          </p:nvPr>
        </p:nvSpPr>
        <p:spPr>
          <a:xfrm>
            <a:off x="1389607" y="1016807"/>
            <a:ext cx="6911999" cy="79199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667"/>
            </a:lvl1pPr>
          </a:lstStyle>
          <a:p>
            <a:r>
              <a:rPr lang="ru-RU" dirty="0" smtClean="0"/>
              <a:t>Логотип Яндекса (Сервиса)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542" y="1042006"/>
            <a:ext cx="1137063" cy="766800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4"/>
          </p:nvPr>
        </p:nvSpPr>
        <p:spPr>
          <a:xfrm>
            <a:off x="1389605" y="8740077"/>
            <a:ext cx="10223999" cy="225529"/>
          </a:xfrm>
        </p:spPr>
        <p:txBody>
          <a:bodyPr lIns="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852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dt="0"/>
  <p:extLst mod="1">
    <p:ext uri="{DCECCB84-F9BA-43D5-87BE-67443E8EF086}">
      <p15:sldGuideLst xmlns:p15="http://schemas.microsoft.com/office/powerpoint/2012/main" xmlns="">
        <p15:guide id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 без 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9606" y="2575606"/>
            <a:ext cx="10224000" cy="4600800"/>
          </a:xfrm>
        </p:spPr>
        <p:txBody>
          <a:bodyPr lIns="0" anchor="ctr">
            <a:noAutofit/>
          </a:bodyPr>
          <a:lstStyle>
            <a:lvl1pPr algn="l">
              <a:lnSpc>
                <a:spcPts val="7466"/>
              </a:lnSpc>
              <a:defRPr sz="7000"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9606" y="7432006"/>
            <a:ext cx="10224000" cy="1052471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487625" indent="0" algn="ctr">
              <a:buNone/>
              <a:defRPr sz="2133"/>
            </a:lvl2pPr>
            <a:lvl3pPr marL="975251" indent="0" algn="ctr">
              <a:buNone/>
              <a:defRPr sz="1920"/>
            </a:lvl3pPr>
            <a:lvl4pPr marL="1462875" indent="0" algn="ctr">
              <a:buNone/>
              <a:defRPr sz="1707"/>
            </a:lvl4pPr>
            <a:lvl5pPr marL="1950500" indent="0" algn="ctr">
              <a:buNone/>
              <a:defRPr sz="1707"/>
            </a:lvl5pPr>
            <a:lvl6pPr marL="2438125" indent="0" algn="ctr">
              <a:buNone/>
              <a:defRPr sz="1707"/>
            </a:lvl6pPr>
            <a:lvl7pPr marL="2925751" indent="0" algn="ctr">
              <a:buNone/>
              <a:defRPr sz="1707"/>
            </a:lvl7pPr>
            <a:lvl8pPr marL="3413376" indent="0" algn="ctr">
              <a:buNone/>
              <a:defRPr sz="1707"/>
            </a:lvl8pPr>
            <a:lvl9pPr marL="3901001" indent="0" algn="ctr">
              <a:buNone/>
              <a:defRPr sz="1707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4" hasCustomPrompt="1"/>
          </p:nvPr>
        </p:nvSpPr>
        <p:spPr>
          <a:xfrm>
            <a:off x="8546406" y="1042006"/>
            <a:ext cx="3067200" cy="79324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dirty="0" smtClean="0"/>
              <a:t>Логотип </a:t>
            </a:r>
            <a:r>
              <a:rPr lang="ru-RU" dirty="0" err="1" smtClean="0"/>
              <a:t>партнера</a:t>
            </a:r>
            <a:endParaRPr lang="ru-RU" dirty="0"/>
          </a:p>
        </p:txBody>
      </p:sp>
      <p:sp>
        <p:nvSpPr>
          <p:cNvPr id="6" name="Рисунок 7"/>
          <p:cNvSpPr>
            <a:spLocks noGrp="1"/>
          </p:cNvSpPr>
          <p:nvPr>
            <p:ph type="pic" sz="quarter" idx="15" hasCustomPrompt="1"/>
          </p:nvPr>
        </p:nvSpPr>
        <p:spPr>
          <a:xfrm>
            <a:off x="1389606" y="1042006"/>
            <a:ext cx="6912000" cy="766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667"/>
            </a:lvl1pPr>
          </a:lstStyle>
          <a:p>
            <a:r>
              <a:rPr lang="ru-RU" dirty="0" smtClean="0"/>
              <a:t>Логотип Яндекса (Сервиса)</a:t>
            </a:r>
            <a:endParaRPr lang="ru-R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9606" y="8740077"/>
            <a:ext cx="10224000" cy="225529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5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>
              <a:lnSpc>
                <a:spcPts val="7466"/>
              </a:lnSpc>
              <a:defRPr sz="7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9607" y="1042006"/>
            <a:ext cx="10224000" cy="1022400"/>
          </a:xfrm>
        </p:spPr>
        <p:txBody>
          <a:bodyPr anchor="t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8762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251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287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50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12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575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3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00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8671" y="8889247"/>
            <a:ext cx="1039990" cy="31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01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8471" y="7402049"/>
            <a:ext cx="10224000" cy="1082429"/>
          </a:xfrm>
        </p:spPr>
        <p:txBody>
          <a:bodyPr anchor="t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8762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251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287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50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12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575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3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00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1389606" y="1808805"/>
            <a:ext cx="10462865" cy="5367601"/>
          </a:xfrm>
        </p:spPr>
        <p:txBody>
          <a:bodyPr>
            <a:noAutofit/>
          </a:bodyPr>
          <a:lstStyle>
            <a:lvl1pPr marL="723900" indent="-723900">
              <a:lnSpc>
                <a:spcPts val="7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Impact" panose="020B0806030902050204" pitchFamily="34" charset="0"/>
              <a:buChar char="│"/>
              <a:defRPr sz="7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209727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69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000" baseline="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622805" y="1808807"/>
            <a:ext cx="11757601" cy="639000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err="1" smtClean="0"/>
              <a:t>Четвертый</a:t>
            </a:r>
            <a:r>
              <a:rPr lang="ru-RU" dirty="0" smtClean="0"/>
              <a:t>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393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3"/>
          <p:cNvSpPr>
            <a:spLocks noGrp="1"/>
          </p:cNvSpPr>
          <p:nvPr>
            <p:ph sz="quarter" idx="15"/>
          </p:nvPr>
        </p:nvSpPr>
        <p:spPr>
          <a:xfrm>
            <a:off x="622805" y="1808807"/>
            <a:ext cx="5623201" cy="6390000"/>
          </a:xfrm>
        </p:spPr>
        <p:txBody>
          <a:bodyPr/>
          <a:lstStyle>
            <a:lvl1pPr marL="0" marR="0" indent="0" algn="l" defTabSz="975251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err="1" smtClean="0"/>
              <a:t>Четвертый</a:t>
            </a:r>
            <a:r>
              <a:rPr lang="ru-RU" dirty="0" smtClean="0"/>
              <a:t> уровень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6"/>
          </p:nvPr>
        </p:nvSpPr>
        <p:spPr>
          <a:xfrm>
            <a:off x="6757206" y="1808806"/>
            <a:ext cx="5623201" cy="6390001"/>
          </a:xfrm>
        </p:spPr>
        <p:txBody>
          <a:bodyPr/>
          <a:lstStyle>
            <a:lvl1pPr marL="0" marR="0" indent="0" algn="l" defTabSz="975251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err="1" smtClean="0"/>
              <a:t>Четвертый</a:t>
            </a:r>
            <a:r>
              <a:rPr lang="ru-RU" dirty="0" smtClean="0"/>
              <a:t>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2525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. + 5 изображений (символы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13896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13896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9" name="Рисунок 4"/>
          <p:cNvSpPr>
            <a:spLocks noGrp="1"/>
          </p:cNvSpPr>
          <p:nvPr>
            <p:ph type="pic" sz="quarter" idx="16" hasCustomPrompt="1"/>
          </p:nvPr>
        </p:nvSpPr>
        <p:spPr>
          <a:xfrm>
            <a:off x="42012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20" name="Текст 9"/>
          <p:cNvSpPr>
            <a:spLocks noGrp="1"/>
          </p:cNvSpPr>
          <p:nvPr>
            <p:ph type="body" sz="quarter" idx="17"/>
          </p:nvPr>
        </p:nvSpPr>
        <p:spPr>
          <a:xfrm>
            <a:off x="42012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1" name="Рисунок 4"/>
          <p:cNvSpPr>
            <a:spLocks noGrp="1"/>
          </p:cNvSpPr>
          <p:nvPr>
            <p:ph type="pic" sz="quarter" idx="18" hasCustomPrompt="1"/>
          </p:nvPr>
        </p:nvSpPr>
        <p:spPr>
          <a:xfrm>
            <a:off x="70128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22" name="Текст 9"/>
          <p:cNvSpPr>
            <a:spLocks noGrp="1"/>
          </p:cNvSpPr>
          <p:nvPr>
            <p:ph type="body" sz="quarter" idx="19"/>
          </p:nvPr>
        </p:nvSpPr>
        <p:spPr>
          <a:xfrm>
            <a:off x="70128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3" name="Рисунок 4"/>
          <p:cNvSpPr>
            <a:spLocks noGrp="1"/>
          </p:cNvSpPr>
          <p:nvPr>
            <p:ph type="pic" sz="quarter" idx="20" hasCustomPrompt="1"/>
          </p:nvPr>
        </p:nvSpPr>
        <p:spPr>
          <a:xfrm>
            <a:off x="98244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24" name="Текст 9"/>
          <p:cNvSpPr>
            <a:spLocks noGrp="1"/>
          </p:cNvSpPr>
          <p:nvPr>
            <p:ph type="body" sz="quarter" idx="21"/>
          </p:nvPr>
        </p:nvSpPr>
        <p:spPr>
          <a:xfrm>
            <a:off x="98244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6783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. + 3 изображения (символы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2156406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/>
          </p:nvPr>
        </p:nvSpPr>
        <p:spPr>
          <a:xfrm>
            <a:off x="2156407" y="5642806"/>
            <a:ext cx="1789200" cy="766800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7" name="Рисунок 4"/>
          <p:cNvSpPr>
            <a:spLocks noGrp="1"/>
          </p:cNvSpPr>
          <p:nvPr>
            <p:ph type="pic" sz="quarter" idx="16" hasCustomPrompt="1"/>
          </p:nvPr>
        </p:nvSpPr>
        <p:spPr>
          <a:xfrm>
            <a:off x="54792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18" name="Текст 9"/>
          <p:cNvSpPr>
            <a:spLocks noGrp="1"/>
          </p:cNvSpPr>
          <p:nvPr>
            <p:ph type="body" sz="quarter" idx="17"/>
          </p:nvPr>
        </p:nvSpPr>
        <p:spPr>
          <a:xfrm>
            <a:off x="5479208" y="5642806"/>
            <a:ext cx="1789200" cy="766800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3" name="Рисунок 4"/>
          <p:cNvSpPr>
            <a:spLocks noGrp="1"/>
          </p:cNvSpPr>
          <p:nvPr>
            <p:ph type="pic" sz="quarter" idx="18" hasCustomPrompt="1"/>
          </p:nvPr>
        </p:nvSpPr>
        <p:spPr>
          <a:xfrm>
            <a:off x="8802008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24" name="Текст 9"/>
          <p:cNvSpPr>
            <a:spLocks noGrp="1"/>
          </p:cNvSpPr>
          <p:nvPr>
            <p:ph type="body" sz="quarter" idx="19"/>
          </p:nvPr>
        </p:nvSpPr>
        <p:spPr>
          <a:xfrm>
            <a:off x="8802009" y="5642806"/>
            <a:ext cx="1789200" cy="766800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2953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. + 3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816987" y="3342406"/>
            <a:ext cx="3384219" cy="2475802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816987" y="6167795"/>
            <a:ext cx="3384219" cy="722371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Текст 9"/>
          <p:cNvSpPr>
            <a:spLocks noGrp="1"/>
          </p:cNvSpPr>
          <p:nvPr>
            <p:ph type="body" sz="quarter" idx="16"/>
          </p:nvPr>
        </p:nvSpPr>
        <p:spPr>
          <a:xfrm>
            <a:off x="4968006" y="6173514"/>
            <a:ext cx="3322800" cy="722371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17" hasCustomPrompt="1"/>
          </p:nvPr>
        </p:nvSpPr>
        <p:spPr>
          <a:xfrm>
            <a:off x="4968006" y="3342406"/>
            <a:ext cx="3322800" cy="2466298"/>
          </a:xfrm>
          <a:noFill/>
        </p:spPr>
        <p:txBody>
          <a:bodyPr/>
          <a:lstStyle>
            <a:lvl1pPr marL="0" marR="0" indent="0" algn="ctr" defTabSz="975251" rtl="0" eaLnBrk="1" fontAlgn="auto" latinLnBrk="0" hangingPunct="1">
              <a:lnSpc>
                <a:spcPts val="3200"/>
              </a:lnSpc>
              <a:spcBef>
                <a:spcPts val="2133"/>
              </a:spcBef>
              <a:spcAft>
                <a:spcPts val="2133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 smtClean="0"/>
          </a:p>
        </p:txBody>
      </p:sp>
      <p:sp>
        <p:nvSpPr>
          <p:cNvPr id="13" name="Рисунок 4"/>
          <p:cNvSpPr>
            <a:spLocks noGrp="1"/>
          </p:cNvSpPr>
          <p:nvPr>
            <p:ph type="pic" sz="quarter" idx="18" hasCustomPrompt="1"/>
          </p:nvPr>
        </p:nvSpPr>
        <p:spPr>
          <a:xfrm>
            <a:off x="8802007" y="3342406"/>
            <a:ext cx="3322800" cy="2466298"/>
          </a:xfrm>
          <a:noFill/>
        </p:spPr>
        <p:txBody>
          <a:bodyPr/>
          <a:lstStyle>
            <a:lvl1pPr marL="0" marR="0" indent="0" algn="ctr" defTabSz="975251" rtl="0" eaLnBrk="1" fontAlgn="auto" latinLnBrk="0" hangingPunct="1">
              <a:lnSpc>
                <a:spcPts val="3200"/>
              </a:lnSpc>
              <a:spcBef>
                <a:spcPts val="2133"/>
              </a:spcBef>
              <a:spcAft>
                <a:spcPts val="2133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 smtClean="0"/>
          </a:p>
        </p:txBody>
      </p:sp>
      <p:sp>
        <p:nvSpPr>
          <p:cNvPr id="14" name="Текст 9"/>
          <p:cNvSpPr>
            <a:spLocks noGrp="1"/>
          </p:cNvSpPr>
          <p:nvPr>
            <p:ph type="body" sz="quarter" idx="19"/>
          </p:nvPr>
        </p:nvSpPr>
        <p:spPr>
          <a:xfrm>
            <a:off x="8802008" y="6164010"/>
            <a:ext cx="3322799" cy="722371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2238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. + 2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 hasCustomPrompt="1"/>
          </p:nvPr>
        </p:nvSpPr>
        <p:spPr>
          <a:xfrm>
            <a:off x="7313937" y="3086807"/>
            <a:ext cx="4328013" cy="3322800"/>
          </a:xfrm>
          <a:noFill/>
        </p:spPr>
        <p:txBody>
          <a:bodyPr/>
          <a:lstStyle>
            <a:lvl1pPr marL="0" marR="0" indent="0" algn="ctr" defTabSz="975251" rtl="0" eaLnBrk="1" fontAlgn="auto" latinLnBrk="0" hangingPunct="1">
              <a:lnSpc>
                <a:spcPts val="3200"/>
              </a:lnSpc>
              <a:spcBef>
                <a:spcPts val="2133"/>
              </a:spcBef>
              <a:spcAft>
                <a:spcPts val="2133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 smtClean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1357976" y="3086806"/>
            <a:ext cx="4376830" cy="33228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1403506" y="6920806"/>
            <a:ext cx="4331300" cy="766800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Текст 9"/>
          <p:cNvSpPr>
            <a:spLocks noGrp="1"/>
          </p:cNvSpPr>
          <p:nvPr>
            <p:ph type="body" sz="quarter" idx="16"/>
          </p:nvPr>
        </p:nvSpPr>
        <p:spPr>
          <a:xfrm>
            <a:off x="7268406" y="6920806"/>
            <a:ext cx="4373544" cy="766800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1330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. + 1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5" hasCustomPrompt="1"/>
          </p:nvPr>
        </p:nvSpPr>
        <p:spPr>
          <a:xfrm>
            <a:off x="622805" y="1808807"/>
            <a:ext cx="11757601" cy="6389999"/>
          </a:xfrm>
        </p:spPr>
        <p:txBody>
          <a:bodyPr/>
          <a:lstStyle/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30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зображение без заголовк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5" hasCustomPrompt="1"/>
          </p:nvPr>
        </p:nvSpPr>
        <p:spPr>
          <a:xfrm>
            <a:off x="622805" y="530806"/>
            <a:ext cx="11757601" cy="7668001"/>
          </a:xfrm>
        </p:spPr>
        <p:txBody>
          <a:bodyPr/>
          <a:lstStyle/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9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зображение во весь экра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13003212" cy="9752013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5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 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9606" y="7943206"/>
            <a:ext cx="1022028" cy="72462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>
              <a:lnSpc>
                <a:spcPts val="7466"/>
              </a:lnSpc>
              <a:defRPr sz="7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667606" y="7943206"/>
            <a:ext cx="8690400" cy="766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lvl="0"/>
            <a:r>
              <a:rPr lang="ru-RU" sz="1600" dirty="0" smtClean="0">
                <a:solidFill>
                  <a:srgbClr val="000000"/>
                </a:solidFill>
                <a:latin typeface="+mn-lt"/>
                <a:cs typeface="Arial"/>
              </a:rPr>
              <a:t>Коммерческая тайна ООО «Яндекс», 119021, Россия, г. Москва, ул. Льва Толстого, д. 16</a:t>
            </a:r>
            <a:br>
              <a:rPr lang="ru-RU" sz="1600" dirty="0" smtClean="0">
                <a:solidFill>
                  <a:srgbClr val="000000"/>
                </a:solidFill>
                <a:latin typeface="+mn-lt"/>
                <a:cs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+mn-lt"/>
                <a:cs typeface="Arial"/>
              </a:rPr>
              <a:t>YANDEX</a:t>
            </a:r>
            <a:r>
              <a:rPr lang="ru-RU" sz="1600" dirty="0" smtClean="0">
                <a:solidFill>
                  <a:srgbClr val="000000"/>
                </a:solidFill>
                <a:latin typeface="+mn-lt"/>
                <a:cs typeface="Arial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+mn-lt"/>
                <a:cs typeface="Arial"/>
              </a:rPr>
              <a:t>Limited Liability Company, 16, Leo Tolstoy St., Moscow 119021, Russia</a:t>
            </a:r>
          </a:p>
        </p:txBody>
      </p:sp>
    </p:spTree>
    <p:extLst>
      <p:ext uri="{BB962C8B-B14F-4D97-AF65-F5344CB8AC3E}">
        <p14:creationId xmlns:p14="http://schemas.microsoft.com/office/powerpoint/2010/main" val="2813259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без 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>
              <a:lnSpc>
                <a:spcPts val="7466"/>
              </a:lnSpc>
              <a:defRPr sz="7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819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89606" y="1553206"/>
            <a:ext cx="10224000" cy="1277999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Контакты</a:t>
            </a:r>
            <a:endParaRPr lang="en-US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2412007" y="7441611"/>
            <a:ext cx="3322799" cy="501596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Текст 9"/>
          <p:cNvSpPr>
            <a:spLocks noGrp="1"/>
          </p:cNvSpPr>
          <p:nvPr>
            <p:ph type="body" sz="quarter" idx="16"/>
          </p:nvPr>
        </p:nvSpPr>
        <p:spPr>
          <a:xfrm>
            <a:off x="2412007" y="5898407"/>
            <a:ext cx="3322799" cy="511199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9"/>
          <p:cNvSpPr>
            <a:spLocks noGrp="1"/>
          </p:cNvSpPr>
          <p:nvPr>
            <p:ph type="body" sz="quarter" idx="19"/>
          </p:nvPr>
        </p:nvSpPr>
        <p:spPr>
          <a:xfrm>
            <a:off x="7779607" y="5898407"/>
            <a:ext cx="3594916" cy="511199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Текст 9"/>
          <p:cNvSpPr>
            <a:spLocks noGrp="1"/>
          </p:cNvSpPr>
          <p:nvPr>
            <p:ph type="body" sz="quarter" idx="22"/>
          </p:nvPr>
        </p:nvSpPr>
        <p:spPr>
          <a:xfrm>
            <a:off x="7779606" y="7432005"/>
            <a:ext cx="3594713" cy="511202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7" name="Текст 9"/>
          <p:cNvSpPr>
            <a:spLocks noGrp="1"/>
          </p:cNvSpPr>
          <p:nvPr>
            <p:ph type="body" sz="quarter" idx="24" hasCustomPrompt="1"/>
          </p:nvPr>
        </p:nvSpPr>
        <p:spPr>
          <a:xfrm>
            <a:off x="1389606" y="3342406"/>
            <a:ext cx="10224000" cy="1926287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ru-RU" dirty="0" smtClean="0"/>
              <a:t>Имя Фамилия</a:t>
            </a:r>
            <a:br>
              <a:rPr lang="ru-RU" dirty="0" smtClean="0"/>
            </a:br>
            <a:r>
              <a:rPr lang="ru-RU" dirty="0" smtClean="0"/>
              <a:t>Должность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205" y="7432005"/>
            <a:ext cx="511201" cy="5112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4721" y="5898406"/>
            <a:ext cx="293248" cy="511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2805" y="5898406"/>
            <a:ext cx="511201" cy="5134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2806" y="7441610"/>
            <a:ext cx="511200" cy="50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8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988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806" y="1808807"/>
            <a:ext cx="11757600" cy="639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err="1" smtClean="0"/>
              <a:t>Четвертый</a:t>
            </a:r>
            <a:r>
              <a:rPr lang="ru-RU" dirty="0" smtClean="0"/>
              <a:t> уровень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805" y="8740620"/>
            <a:ext cx="10751513" cy="2249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69206" y="8740619"/>
            <a:ext cx="511200" cy="22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82626762-87D3-4DF9-9E87-93829038349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56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75251" rtl="0" eaLnBrk="1" latinLnBrk="0" hangingPunct="1">
        <a:lnSpc>
          <a:spcPts val="5900"/>
        </a:lnSpc>
        <a:spcBef>
          <a:spcPts val="0"/>
        </a:spcBef>
        <a:spcAft>
          <a:spcPts val="0"/>
        </a:spcAft>
        <a:buNone/>
        <a:tabLst>
          <a:tab pos="3943350" algn="l"/>
        </a:tabLst>
        <a:defRPr sz="5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75251" rtl="0" eaLnBrk="1" latinLnBrk="0" hangingPunct="1">
        <a:lnSpc>
          <a:spcPct val="100000"/>
        </a:lnSpc>
        <a:spcBef>
          <a:spcPts val="2000"/>
        </a:spcBef>
        <a:spcAft>
          <a:spcPts val="2000"/>
        </a:spcAft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396000" algn="l" defTabSz="101753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2"/>
        </a:buClr>
        <a:buFont typeface="Impact" panose="020B0806030902050204" pitchFamily="34" charset="0"/>
        <a:buChar char="▌"/>
        <a:tabLst/>
        <a:defRPr sz="3000" kern="1200" baseline="0">
          <a:solidFill>
            <a:schemeClr val="tx1"/>
          </a:solidFill>
          <a:latin typeface="Textbook New" panose="020B0603020503020204" pitchFamily="34" charset="-52"/>
          <a:ea typeface="+mn-ea"/>
          <a:cs typeface="+mn-cs"/>
        </a:defRPr>
      </a:lvl2pPr>
      <a:lvl3pPr marL="684000" indent="-288000" algn="l" defTabSz="975251" rtl="0" eaLnBrk="1" latinLnBrk="0" hangingPunct="1">
        <a:lnSpc>
          <a:spcPct val="100000"/>
        </a:lnSpc>
        <a:spcBef>
          <a:spcPts val="2000"/>
        </a:spcBef>
        <a:spcAft>
          <a:spcPts val="0"/>
        </a:spcAft>
        <a:buFont typeface="Textbook New Light" panose="020B0503020503020204" pitchFamily="34" charset="-52"/>
        <a:buChar char="›"/>
        <a:tabLst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684000" indent="-288000" algn="l" defTabSz="975251" rtl="0" eaLnBrk="1" latinLnBrk="0" hangingPunct="1">
        <a:lnSpc>
          <a:spcPct val="100000"/>
        </a:lnSpc>
        <a:spcBef>
          <a:spcPts val="2000"/>
        </a:spcBef>
        <a:spcAft>
          <a:spcPts val="0"/>
        </a:spcAft>
        <a:buFont typeface="+mj-lt"/>
        <a:buAutoNum type="arabicPeriod"/>
        <a:tabLst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75251" rtl="0" eaLnBrk="1" latinLnBrk="0" hangingPunct="1">
        <a:lnSpc>
          <a:spcPct val="90000"/>
        </a:lnSpc>
        <a:spcBef>
          <a:spcPts val="533"/>
        </a:spcBef>
        <a:buFontTx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2681939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69563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188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4813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25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251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2875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500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125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5751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376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001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7679">
          <p15:clr>
            <a:srgbClr val="F26B43"/>
          </p15:clr>
        </p15:guide>
        <p15:guide id="2" pos="7360">
          <p15:clr>
            <a:srgbClr val="F26B43"/>
          </p15:clr>
        </p15:guide>
        <p15:guide id="3" pos="7040">
          <p15:clr>
            <a:srgbClr val="F26B43"/>
          </p15:clr>
        </p15:guide>
        <p15:guide id="4" pos="6720">
          <p15:clr>
            <a:srgbClr val="F26B43"/>
          </p15:clr>
        </p15:guide>
        <p15:guide id="5" pos="6401">
          <p15:clr>
            <a:srgbClr val="F26B43"/>
          </p15:clr>
        </p15:guide>
        <p15:guide id="6" pos="6081">
          <p15:clr>
            <a:srgbClr val="F26B43"/>
          </p15:clr>
        </p15:guide>
        <p15:guide id="7" pos="5761">
          <p15:clr>
            <a:srgbClr val="F26B43"/>
          </p15:clr>
        </p15:guide>
        <p15:guide id="8" pos="5441">
          <p15:clr>
            <a:srgbClr val="F26B43"/>
          </p15:clr>
        </p15:guide>
        <p15:guide id="9" pos="5122">
          <p15:clr>
            <a:srgbClr val="F26B43"/>
          </p15:clr>
        </p15:guide>
        <p15:guide id="10" pos="4802">
          <p15:clr>
            <a:srgbClr val="F26B43"/>
          </p15:clr>
        </p15:guide>
        <p15:guide id="11" pos="4482">
          <p15:clr>
            <a:srgbClr val="F26B43"/>
          </p15:clr>
        </p15:guide>
        <p15:guide id="12" pos="4162">
          <p15:clr>
            <a:srgbClr val="F26B43"/>
          </p15:clr>
        </p15:guide>
        <p15:guide id="13" pos="3523">
          <p15:clr>
            <a:srgbClr val="F26B43"/>
          </p15:clr>
        </p15:guide>
        <p15:guide id="14" pos="3843">
          <p15:clr>
            <a:srgbClr val="F26B43"/>
          </p15:clr>
        </p15:guide>
        <p15:guide id="15" pos="3203">
          <p15:clr>
            <a:srgbClr val="F26B43"/>
          </p15:clr>
        </p15:guide>
        <p15:guide id="16" pos="2883">
          <p15:clr>
            <a:srgbClr val="F26B43"/>
          </p15:clr>
        </p15:guide>
        <p15:guide id="17" pos="2564">
          <p15:clr>
            <a:srgbClr val="F26B43"/>
          </p15:clr>
        </p15:guide>
        <p15:guide id="18" pos="2244">
          <p15:clr>
            <a:srgbClr val="F26B43"/>
          </p15:clr>
        </p15:guide>
        <p15:guide id="19" pos="1924">
          <p15:clr>
            <a:srgbClr val="F26B43"/>
          </p15:clr>
        </p15:guide>
        <p15:guide id="20" pos="1604">
          <p15:clr>
            <a:srgbClr val="F26B43"/>
          </p15:clr>
        </p15:guide>
        <p15:guide id="21" pos="1285">
          <p15:clr>
            <a:srgbClr val="F26B43"/>
          </p15:clr>
        </p15:guide>
        <p15:guide id="22" pos="645">
          <p15:clr>
            <a:srgbClr val="F26B43"/>
          </p15:clr>
        </p15:guide>
        <p15:guide id="23" pos="965">
          <p15:clr>
            <a:srgbClr val="F26B43"/>
          </p15:clr>
        </p15:guide>
        <p15:guide id="24" pos="325">
          <p15:clr>
            <a:srgbClr val="F26B43"/>
          </p15:clr>
        </p15:guide>
        <p15:guide id="25" pos="7999">
          <p15:clr>
            <a:srgbClr val="F26B43"/>
          </p15:clr>
        </p15:guide>
        <p15:guide id="26" pos="8319">
          <p15:clr>
            <a:srgbClr val="F26B43"/>
          </p15:clr>
        </p15:guide>
        <p15:guide id="27" pos="8639">
          <p15:clr>
            <a:srgbClr val="F26B43"/>
          </p15:clr>
        </p15:guide>
        <p15:guide id="28" pos="8958">
          <p15:clr>
            <a:srgbClr val="F26B43"/>
          </p15:clr>
        </p15:guide>
        <p15:guide id="29" pos="9278">
          <p15:clr>
            <a:srgbClr val="F26B43"/>
          </p15:clr>
        </p15:guide>
        <p15:guide id="30" pos="9598">
          <p15:clr>
            <a:srgbClr val="F26B43"/>
          </p15:clr>
        </p15:guide>
        <p15:guide id="31" pos="9918">
          <p15:clr>
            <a:srgbClr val="F26B43"/>
          </p15:clr>
        </p15:guide>
        <p15:guide id="32" pos="10237">
          <p15:clr>
            <a:srgbClr val="F26B43"/>
          </p15:clr>
        </p15:guide>
        <p15:guide id="33" pos="10877">
          <p15:clr>
            <a:srgbClr val="F26B43"/>
          </p15:clr>
        </p15:guide>
        <p15:guide id="34" pos="10557">
          <p15:clr>
            <a:srgbClr val="F26B43"/>
          </p15:clr>
        </p15:guide>
        <p15:guide id="35" pos="11197">
          <p15:clr>
            <a:srgbClr val="F26B43"/>
          </p15:clr>
        </p15:guide>
        <p15:guide id="36" pos="11516">
          <p15:clr>
            <a:srgbClr val="F26B43"/>
          </p15:clr>
        </p15:guide>
        <p15:guide id="37" pos="12156">
          <p15:clr>
            <a:srgbClr val="F26B43"/>
          </p15:clr>
        </p15:guide>
        <p15:guide id="38" pos="11836">
          <p15:clr>
            <a:srgbClr val="F26B43"/>
          </p15:clr>
        </p15:guide>
        <p15:guide id="39" pos="12476">
          <p15:clr>
            <a:srgbClr val="F26B43"/>
          </p15:clr>
        </p15:guide>
        <p15:guide id="40" pos="12795">
          <p15:clr>
            <a:srgbClr val="F26B43"/>
          </p15:clr>
        </p15:guide>
        <p15:guide id="41" pos="13115">
          <p15:clr>
            <a:srgbClr val="F26B43"/>
          </p15:clr>
        </p15:guide>
        <p15:guide id="42" pos="13435">
          <p15:clr>
            <a:srgbClr val="F26B43"/>
          </p15:clr>
        </p15:guide>
        <p15:guide id="43" pos="14074">
          <p15:clr>
            <a:srgbClr val="F26B43"/>
          </p15:clr>
        </p15:guide>
        <p15:guide id="44" pos="13755">
          <p15:clr>
            <a:srgbClr val="F26B43"/>
          </p15:clr>
        </p15:guide>
        <p15:guide id="45" pos="14394">
          <p15:clr>
            <a:srgbClr val="F26B43"/>
          </p15:clr>
        </p15:guide>
        <p15:guide id="46" pos="14714">
          <p15:clr>
            <a:srgbClr val="F26B43"/>
          </p15:clr>
        </p15:guide>
        <p15:guide id="47" pos="15034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4000">
          <p15:clr>
            <a:srgbClr val="F26B43"/>
          </p15:clr>
        </p15:guide>
        <p15:guide id="50" orient="horz" pos="3681">
          <p15:clr>
            <a:srgbClr val="F26B43"/>
          </p15:clr>
        </p15:guide>
        <p15:guide id="51" orient="horz" pos="3361">
          <p15:clr>
            <a:srgbClr val="F26B43"/>
          </p15:clr>
        </p15:guide>
        <p15:guide id="52" orient="horz" pos="3041">
          <p15:clr>
            <a:srgbClr val="F26B43"/>
          </p15:clr>
        </p15:guide>
        <p15:guide id="53" orient="horz" pos="2721">
          <p15:clr>
            <a:srgbClr val="F26B43"/>
          </p15:clr>
        </p15:guide>
        <p15:guide id="54" orient="horz" pos="2402">
          <p15:clr>
            <a:srgbClr val="F26B43"/>
          </p15:clr>
        </p15:guide>
        <p15:guide id="55" orient="horz" pos="2082">
          <p15:clr>
            <a:srgbClr val="F26B43"/>
          </p15:clr>
        </p15:guide>
        <p15:guide id="56" orient="horz" pos="1762">
          <p15:clr>
            <a:srgbClr val="F26B43"/>
          </p15:clr>
        </p15:guide>
        <p15:guide id="57" orient="horz" pos="1442">
          <p15:clr>
            <a:srgbClr val="F26B43"/>
          </p15:clr>
        </p15:guide>
        <p15:guide id="58" orient="horz" pos="1123">
          <p15:clr>
            <a:srgbClr val="F26B43"/>
          </p15:clr>
        </p15:guide>
        <p15:guide id="59" orient="horz" pos="803">
          <p15:clr>
            <a:srgbClr val="F26B43"/>
          </p15:clr>
        </p15:guide>
        <p15:guide id="60" orient="horz" pos="483">
          <p15:clr>
            <a:srgbClr val="F26B43"/>
          </p15:clr>
        </p15:guide>
        <p15:guide id="61" orient="horz" pos="163">
          <p15:clr>
            <a:srgbClr val="F26B43"/>
          </p15:clr>
        </p15:guide>
        <p15:guide id="62" orient="horz" pos="4640">
          <p15:clr>
            <a:srgbClr val="F26B43"/>
          </p15:clr>
        </p15:guide>
        <p15:guide id="63" orient="horz" pos="4959">
          <p15:clr>
            <a:srgbClr val="F26B43"/>
          </p15:clr>
        </p15:guide>
        <p15:guide id="64" orient="horz" pos="5279">
          <p15:clr>
            <a:srgbClr val="F26B43"/>
          </p15:clr>
        </p15:guide>
        <p15:guide id="65" orient="horz" pos="5599">
          <p15:clr>
            <a:srgbClr val="F26B43"/>
          </p15:clr>
        </p15:guide>
        <p15:guide id="66" orient="horz" pos="5919">
          <p15:clr>
            <a:srgbClr val="F26B43"/>
          </p15:clr>
        </p15:guide>
        <p15:guide id="67" orient="horz" pos="6238">
          <p15:clr>
            <a:srgbClr val="F26B43"/>
          </p15:clr>
        </p15:guide>
        <p15:guide id="68" orient="horz" pos="6558">
          <p15:clr>
            <a:srgbClr val="F26B43"/>
          </p15:clr>
        </p15:guide>
        <p15:guide id="69" orient="horz" pos="6878">
          <p15:clr>
            <a:srgbClr val="F26B43"/>
          </p15:clr>
        </p15:guide>
        <p15:guide id="70" orient="horz" pos="7198">
          <p15:clr>
            <a:srgbClr val="F26B43"/>
          </p15:clr>
        </p15:guide>
        <p15:guide id="71" orient="horz" pos="7517">
          <p15:clr>
            <a:srgbClr val="F26B43"/>
          </p15:clr>
        </p15:guide>
        <p15:guide id="72" orient="horz" pos="7837">
          <p15:clr>
            <a:srgbClr val="F26B43"/>
          </p15:clr>
        </p15:guide>
        <p15:guide id="73" orient="horz" pos="8157">
          <p15:clr>
            <a:srgbClr val="F26B43"/>
          </p15:clr>
        </p15:guide>
        <p15:guide id="74" orient="horz" pos="84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fotki.leto.123.ru" TargetMode="External"/><Relationship Id="rId2" Type="http://schemas.openxmlformats.org/officeDocument/2006/relationships/hyperlink" Target="http://www.yadndex2.ru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134006" y="1297606"/>
            <a:ext cx="10224000" cy="46008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Интернет — возможность или опасность?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428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34006" y="1553206"/>
            <a:ext cx="10224000" cy="4600800"/>
          </a:xfrm>
        </p:spPr>
        <p:txBody>
          <a:bodyPr/>
          <a:lstStyle/>
          <a:p>
            <a:pPr algn="ctr"/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Что мы делаем в интернете?</a:t>
            </a: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62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Узнаём новости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06" y="1830613"/>
            <a:ext cx="5847978" cy="611259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606" y="2831206"/>
            <a:ext cx="8379546" cy="610609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973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Ищем…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06" y="1808806"/>
            <a:ext cx="6283040" cy="4089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3006" y="4399414"/>
            <a:ext cx="7067400" cy="37993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764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/>
          <a:lstStyle/>
          <a:p>
            <a:r>
              <a:rPr lang="ru-RU" dirty="0" smtClean="0"/>
              <a:t>…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находим информацию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9" y="1808806"/>
            <a:ext cx="8979947" cy="52327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6295" y="2575606"/>
            <a:ext cx="7033711" cy="582769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8300" y="4109206"/>
            <a:ext cx="8552106" cy="481268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459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45206" y="1297606"/>
            <a:ext cx="10224000" cy="4600800"/>
          </a:xfrm>
        </p:spPr>
        <p:txBody>
          <a:bodyPr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 что в интернете 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делают дети?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12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/>
          <a:lstStyle/>
          <a:p>
            <a:r>
              <a:rPr lang="ru-RU" dirty="0" smtClean="0"/>
              <a:t>Детские вопросы </a:t>
            </a:r>
            <a:r>
              <a:rPr lang="ru-RU" dirty="0" smtClean="0">
                <a:solidFill>
                  <a:schemeClr val="bg2"/>
                </a:solidFill>
              </a:rPr>
              <a:t>Я</a:t>
            </a:r>
            <a:r>
              <a:rPr lang="ru-RU" dirty="0" smtClean="0"/>
              <a:t>ндексу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2596" y="1594993"/>
            <a:ext cx="6833410" cy="72832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 Placeholder 6"/>
          <p:cNvSpPr txBox="1">
            <a:spLocks/>
          </p:cNvSpPr>
          <p:nvPr/>
        </p:nvSpPr>
        <p:spPr>
          <a:xfrm>
            <a:off x="775205" y="1961207"/>
            <a:ext cx="11757601" cy="639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396000" algn="l" defTabSz="101753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Impact" panose="020B0806030902050204" pitchFamily="34" charset="0"/>
              <a:buChar char="▌"/>
              <a:tabLst/>
              <a:defRPr sz="3000" kern="1200" baseline="0">
                <a:solidFill>
                  <a:schemeClr val="tx1"/>
                </a:solidFill>
                <a:latin typeface="Textbook New" panose="020B0603020503020204" pitchFamily="34" charset="-52"/>
                <a:ea typeface="+mn-ea"/>
                <a:cs typeface="+mn-cs"/>
              </a:defRPr>
            </a:lvl2pPr>
            <a:lvl3pPr marL="684000" indent="-28800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Font typeface="Textbook New Light" panose="020B0503020503020204" pitchFamily="34" charset="-52"/>
              <a:buChar char="›"/>
              <a:tabLst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000" indent="-28800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Font typeface="+mj-lt"/>
              <a:buAutoNum type="arabicPeriod"/>
              <a:tabLst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Tx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939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9563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188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4813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Мальчики</a:t>
            </a:r>
          </a:p>
          <a:p>
            <a:pPr lvl="1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IT-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технологии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Игры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Хобби, неизвестные слова</a:t>
            </a:r>
          </a:p>
          <a:p>
            <a:pPr lvl="1"/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lvl="1" indent="0">
              <a:buNone/>
            </a:pP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Девочки</a:t>
            </a:r>
          </a:p>
          <a:p>
            <a:pPr lvl="1"/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Учёба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Отношения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Красота, хобби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11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Частые детские запросы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1" defTabSz="825500">
              <a:spcBef>
                <a:spcPts val="4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1800"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Как сделать волшебную палочку</a:t>
            </a:r>
          </a:p>
          <a:p>
            <a:pPr lvl="1" defTabSz="825500">
              <a:spcBef>
                <a:spcPts val="16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1800"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Как нарисовать подвиги Геракла</a:t>
            </a:r>
          </a:p>
          <a:p>
            <a:pPr lvl="1" defTabSz="825500">
              <a:spcBef>
                <a:spcPts val="16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1800"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Почему надо помогать по дому</a:t>
            </a:r>
          </a:p>
          <a:p>
            <a:pPr lvl="1" defTabSz="825500">
              <a:spcBef>
                <a:spcPts val="16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1800"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Как стать феей</a:t>
            </a:r>
          </a:p>
          <a:p>
            <a:pPr lvl="1" defTabSz="825500">
              <a:spcBef>
                <a:spcPts val="16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1800"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Как понравиться парню</a:t>
            </a:r>
          </a:p>
          <a:p>
            <a:pPr lvl="1" defTabSz="825500">
              <a:spcBef>
                <a:spcPts val="16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1800"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Как признаться девочке в любви когда ты </a:t>
            </a:r>
            <a:r>
              <a:rPr lang="ru-RU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идёшь </a:t>
            </a: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за ней после школы</a:t>
            </a:r>
          </a:p>
          <a:p>
            <a:pPr lvl="1" defTabSz="825500">
              <a:spcBef>
                <a:spcPts val="16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1800"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Как правильно целоваться</a:t>
            </a:r>
          </a:p>
          <a:p>
            <a:pPr lvl="1" defTabSz="825500">
              <a:spcBef>
                <a:spcPts val="16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1800"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Как писать сочинение по русскому языку </a:t>
            </a:r>
            <a:r>
              <a:rPr lang="ru-RU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егэ</a:t>
            </a:r>
            <a:endParaRPr lang="ru-RU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Textbook New Light"/>
              <a:cs typeface="Textbook New Light"/>
              <a:sym typeface="Textbook New Light"/>
            </a:endParaRPr>
          </a:p>
          <a:p>
            <a:pPr lvl="1" defTabSz="825500">
              <a:spcBef>
                <a:spcPts val="16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1800"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Textbook New Light"/>
                <a:cs typeface="Textbook New Light"/>
                <a:sym typeface="Textbook New Light"/>
              </a:rPr>
              <a:t>Куда пойти учиться после 11 класса</a:t>
            </a:r>
          </a:p>
        </p:txBody>
      </p:sp>
    </p:spTree>
    <p:extLst>
      <p:ext uri="{BB962C8B-B14F-4D97-AF65-F5344CB8AC3E}">
        <p14:creationId xmlns:p14="http://schemas.microsoft.com/office/powerpoint/2010/main" val="86828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Играют, смотрят видео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06" y="1701800"/>
            <a:ext cx="10409950" cy="519458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2006" y="2831206"/>
            <a:ext cx="7471115" cy="520244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566" y="4589169"/>
            <a:ext cx="8772440" cy="443673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274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Общаются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10</a:t>
            </a:fld>
            <a:endParaRPr lang="ru-RU"/>
          </a:p>
        </p:txBody>
      </p:sp>
      <p:pic>
        <p:nvPicPr>
          <p:cNvPr id="8" name="Content Placeholder 7" descr="iStock_000027690504Large.jpg"/>
          <p:cNvPicPr>
            <a:picLocks noGrp="1" noChangeAspect="1"/>
          </p:cNvPicPr>
          <p:nvPr>
            <p:ph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281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Учатся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" y="1859167"/>
            <a:ext cx="9282053" cy="312264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206" y="2991469"/>
            <a:ext cx="9457200" cy="392933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6006" y="4188963"/>
            <a:ext cx="6257479" cy="47766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020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7200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Но всех нас подстерегают опасности</a:t>
            </a:r>
            <a:endParaRPr lang="en-US" sz="7200" b="1" u="sng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12</a:t>
            </a:fld>
            <a:endParaRPr lang="ru-R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Вредоносное программное обеспечение (вирусы)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ru-RU" sz="4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Воровство учетных записей и паролей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102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Чего хотят мошенники?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13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Получить денег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Показать рекламу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Использовать </a:t>
            </a:r>
            <a:r>
              <a:rPr lang="ru-RU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чужие </a:t>
            </a:r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компьютеры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Им </a:t>
            </a:r>
            <a:r>
              <a:rPr lang="ru-RU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тоже может быть просто интересно </a:t>
            </a:r>
            <a:endParaRPr lang="en-US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67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bg-BG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 причем здесь я?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14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1">
              <a:buClr>
                <a:schemeClr val="accent2">
                  <a:lumMod val="50000"/>
                </a:schemeClr>
              </a:buClr>
            </a:pPr>
            <a:r>
              <a:rPr lang="ru-RU" sz="48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«У меня нечего красть»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endParaRPr lang="ru-RU" sz="48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ru-RU" sz="48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«Я хожу только на сайт Первого канала»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endParaRPr lang="ru-RU" sz="48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ru-RU" sz="48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«Я ничего не оплачиваю в интернете»</a:t>
            </a:r>
          </a:p>
        </p:txBody>
      </p:sp>
    </p:spTree>
    <p:extLst>
      <p:ext uri="{BB962C8B-B14F-4D97-AF65-F5344CB8AC3E}">
        <p14:creationId xmlns:p14="http://schemas.microsoft.com/office/powerpoint/2010/main" val="30560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bg-BG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 цель, а жертва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15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>
              <a:buClr>
                <a:schemeClr val="accent2">
                  <a:lumMod val="50000"/>
                </a:schemeClr>
              </a:buClr>
            </a:pP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Охотятся не лично за вами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Но вы можете стать одним из миллиона обманутых пользователей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Это бизнес, а не игры хакеров</a:t>
            </a:r>
          </a:p>
        </p:txBody>
      </p:sp>
    </p:spTree>
    <p:extLst>
      <p:ext uri="{BB962C8B-B14F-4D97-AF65-F5344CB8AC3E}">
        <p14:creationId xmlns:p14="http://schemas.microsoft.com/office/powerpoint/2010/main" val="428871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Дети – лёгкая мишень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16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1">
              <a:buClr>
                <a:schemeClr val="accent3">
                  <a:lumMod val="50000"/>
                </a:schemeClr>
              </a:buClr>
            </a:pPr>
            <a:r>
              <a:rPr lang="ru-RU" sz="4800" b="1" spc="50" dirty="0" smtClean="0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Дети любопытные, им всё интересно</a:t>
            </a:r>
          </a:p>
          <a:p>
            <a:pPr lvl="1">
              <a:buClr>
                <a:schemeClr val="accent3">
                  <a:lumMod val="50000"/>
                </a:schemeClr>
              </a:buClr>
            </a:pPr>
            <a:endParaRPr lang="ru-RU" sz="4800" b="1" spc="50" dirty="0">
              <a:ln w="11430">
                <a:solidFill>
                  <a:srgbClr val="00206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1">
              <a:buClr>
                <a:schemeClr val="accent3">
                  <a:lumMod val="50000"/>
                </a:schemeClr>
              </a:buClr>
            </a:pPr>
            <a:r>
              <a:rPr lang="ru-RU" sz="4800" b="1" spc="50" dirty="0" smtClean="0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Дети могут не распознать мошенника</a:t>
            </a:r>
          </a:p>
          <a:p>
            <a:pPr marL="0" lvl="1" indent="0">
              <a:buClr>
                <a:schemeClr val="accent3">
                  <a:lumMod val="50000"/>
                </a:schemeClr>
              </a:buClr>
              <a:buNone/>
            </a:pPr>
            <a:endParaRPr lang="ru-RU" sz="4800" b="1" spc="50" dirty="0">
              <a:ln w="11430">
                <a:solidFill>
                  <a:srgbClr val="00206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356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34006" y="1297606"/>
            <a:ext cx="10224000" cy="4600800"/>
          </a:xfrm>
        </p:spPr>
        <p:txBody>
          <a:bodyPr/>
          <a:lstStyle/>
          <a:p>
            <a:pPr algn="ctr"/>
            <a:r>
              <a:rPr lang="ru-RU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Вирусы</a:t>
            </a:r>
            <a:endParaRPr lang="en-US" sz="9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12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Вирусы позволяют своему владельцу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18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0">
              <a:buNone/>
            </a:pPr>
            <a:endParaRPr lang="ru-RU" dirty="0"/>
          </a:p>
          <a:p>
            <a:pPr lvl="1"/>
            <a:r>
              <a:rPr lang="ru-RU" dirty="0"/>
              <a:t>Получить </a:t>
            </a:r>
            <a:r>
              <a:rPr lang="ru-RU" dirty="0" smtClean="0"/>
              <a:t>информацию жертвы</a:t>
            </a:r>
            <a:endParaRPr lang="ru-RU" dirty="0"/>
          </a:p>
          <a:p>
            <a:pPr lvl="1"/>
            <a:endParaRPr lang="ru-RU" dirty="0"/>
          </a:p>
          <a:p>
            <a:pPr lvl="1"/>
            <a:r>
              <a:rPr lang="ru-RU" dirty="0"/>
              <a:t>Использовать устройство жертвы в своих целях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Рассылать спам с устройства жертвы</a:t>
            </a:r>
            <a:endParaRPr lang="ru-RU" dirty="0"/>
          </a:p>
          <a:p>
            <a:pPr lvl="1"/>
            <a:endParaRPr lang="ru-RU" dirty="0"/>
          </a:p>
          <a:p>
            <a:pPr lvl="1"/>
            <a:r>
              <a:rPr lang="ru-RU" dirty="0"/>
              <a:t>Блокировать компьютер жертвы с целью вымогательства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56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Блокировка компьютера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19</a:t>
            </a:fld>
            <a:endParaRPr lang="ru-RU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0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38" y="2182944"/>
            <a:ext cx="4769668" cy="5008151"/>
          </a:xfrm>
          <a:prstGeom prst="rect">
            <a:avLst/>
          </a:prstGeom>
        </p:spPr>
      </p:pic>
      <p:pic>
        <p:nvPicPr>
          <p:cNvPr id="13" name="Picture 12" descr="trojan-winlo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06" y="2831206"/>
            <a:ext cx="6096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2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Как можно заразиться?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20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67206" y="2575606"/>
            <a:ext cx="11757601" cy="1022399"/>
          </a:xfrm>
        </p:spPr>
        <p:txBody>
          <a:bodyPr/>
          <a:lstStyle/>
          <a:p>
            <a:pPr marL="0" lvl="1" indent="0">
              <a:buNone/>
            </a:pPr>
            <a:endParaRPr lang="ru-RU" dirty="0"/>
          </a:p>
          <a:p>
            <a:pPr lvl="1"/>
            <a:r>
              <a:rPr lang="ru-RU" sz="4000" b="1" dirty="0" smtClean="0">
                <a:solidFill>
                  <a:srgbClr val="C00000"/>
                </a:solidFill>
              </a:rPr>
              <a:t>Через браузер – ссылки и файлы в сообщениях, зараженные сайты</a:t>
            </a:r>
          </a:p>
          <a:p>
            <a:pPr lvl="1"/>
            <a:endParaRPr lang="ru-RU" b="1" dirty="0"/>
          </a:p>
          <a:p>
            <a:pPr lvl="1"/>
            <a:r>
              <a:rPr lang="ru-RU" sz="4000" b="1" dirty="0" smtClean="0">
                <a:solidFill>
                  <a:srgbClr val="7030A0"/>
                </a:solidFill>
              </a:rPr>
              <a:t>Через носители данных и подключаемые устройства</a:t>
            </a:r>
            <a:endParaRPr lang="en-US" sz="4000" b="1" dirty="0">
              <a:solidFill>
                <a:srgbClr val="7030A0"/>
              </a:solidFill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6406" y="5131606"/>
            <a:ext cx="7517678" cy="422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2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Сообщения с вирусами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21</a:t>
            </a:fld>
            <a:endParaRPr lang="ru-RU"/>
          </a:p>
        </p:txBody>
      </p:sp>
      <p:sp>
        <p:nvSpPr>
          <p:cNvPr id="6" name="Shape 384"/>
          <p:cNvSpPr txBox="1">
            <a:spLocks/>
          </p:cNvSpPr>
          <p:nvPr/>
        </p:nvSpPr>
        <p:spPr>
          <a:xfrm>
            <a:off x="878406" y="4876006"/>
            <a:ext cx="7886106" cy="2675468"/>
          </a:xfrm>
          <a:prstGeom prst="rect">
            <a:avLst/>
          </a:prstGeom>
          <a:effectLst>
            <a:outerShdw blurRad="355600" rotWithShape="0">
              <a:srgbClr val="000000">
                <a:alpha val="75000"/>
              </a:srgbClr>
            </a:outerShdw>
          </a:effectLst>
        </p:spPr>
        <p:txBody>
          <a:bodyPr wrap="square" lIns="0" tIns="0" rIns="0" bIns="0"/>
          <a:lstStyle>
            <a:lvl1pPr marL="0" indent="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396000" algn="l" defTabSz="101753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Impact" panose="020B0806030902050204" pitchFamily="34" charset="0"/>
              <a:buChar char="▌"/>
              <a:tabLst/>
              <a:defRPr sz="3000" kern="1200" baseline="0">
                <a:solidFill>
                  <a:schemeClr val="tx1"/>
                </a:solidFill>
                <a:latin typeface="Textbook New" panose="020B0603020503020204" pitchFamily="34" charset="-52"/>
                <a:ea typeface="+mn-ea"/>
                <a:cs typeface="+mn-cs"/>
              </a:defRPr>
            </a:lvl2pPr>
            <a:lvl3pPr marL="684000" indent="-28800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Font typeface="Textbook New Light" panose="020B0503020503020204" pitchFamily="34" charset="-52"/>
              <a:buChar char="›"/>
              <a:tabLst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000" indent="-28800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Font typeface="+mj-lt"/>
              <a:buAutoNum type="arabicPeriod"/>
              <a:tabLst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Tx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939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9563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188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4813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825500">
              <a:spcBef>
                <a:spcPts val="4000"/>
              </a:spcBef>
              <a:buFont typeface="Impact" panose="020B0806030902050204" pitchFamily="34" charset="0"/>
              <a:buNone/>
              <a:defRPr sz="1800"/>
            </a:pPr>
            <a:endParaRPr lang="ru-RU" sz="3700" u="sng" dirty="0">
              <a:latin typeface="Textbook New Light"/>
              <a:ea typeface="Textbook New Light"/>
              <a:cs typeface="Textbook New Light"/>
              <a:sym typeface="Textbook New Light"/>
              <a:hlinkClick r:id="rId2"/>
            </a:endParaRPr>
          </a:p>
        </p:txBody>
      </p:sp>
      <p:sp>
        <p:nvSpPr>
          <p:cNvPr id="7" name="Shape 386"/>
          <p:cNvSpPr/>
          <p:nvPr/>
        </p:nvSpPr>
        <p:spPr>
          <a:xfrm>
            <a:off x="2667606" y="3923202"/>
            <a:ext cx="7886106" cy="2675468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1" algn="l" defTabSz="825500">
              <a:lnSpc>
                <a:spcPct val="90000"/>
              </a:lnSpc>
              <a:spcBef>
                <a:spcPts val="4000"/>
              </a:spcBef>
              <a:defRPr sz="1800"/>
            </a:pPr>
            <a:r>
              <a:rPr sz="3700" dirty="0">
                <a:latin typeface="Textbook New Light"/>
                <a:ea typeface="Textbook New Light"/>
                <a:cs typeface="Textbook New Light"/>
                <a:sym typeface="Textbook New Light"/>
              </a:rPr>
              <a:t>Открывай скорее фотки </a:t>
            </a:r>
            <a:r>
              <a:rPr lang="ru-RU" sz="3700" dirty="0">
                <a:latin typeface="Textbook New Light"/>
                <a:ea typeface="Textbook New Light"/>
                <a:cs typeface="Textbook New Light"/>
                <a:sym typeface="Textbook New Light"/>
              </a:rPr>
              <a:t>с</a:t>
            </a:r>
            <a: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/>
            </a:r>
            <a:b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</a:b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последнего </a:t>
            </a:r>
            <a:r>
              <a:rPr sz="3700" dirty="0">
                <a:latin typeface="Textbook New Light"/>
                <a:ea typeface="Textbook New Light"/>
                <a:cs typeface="Textbook New Light"/>
                <a:sym typeface="Textbook New Light"/>
              </a:rPr>
              <a:t>летнего лагеря. Там ТАКОЕ: </a:t>
            </a:r>
            <a:r>
              <a:rPr sz="3700" u="sng" dirty="0">
                <a:latin typeface="Textbook New Light"/>
                <a:ea typeface="Textbook New Light"/>
                <a:cs typeface="Textbook New Light"/>
                <a:sym typeface="Textbook New Light"/>
                <a:hlinkClick r:id="rId3"/>
              </a:rPr>
              <a:t>fotki.leto.123.</a:t>
            </a:r>
            <a:r>
              <a:rPr sz="3700" u="sng" dirty="0" smtClean="0">
                <a:latin typeface="Textbook New Light"/>
                <a:ea typeface="Textbook New Light"/>
                <a:cs typeface="Textbook New Light"/>
                <a:sym typeface="Textbook New Light"/>
                <a:hlinkClick r:id="rId3"/>
              </a:rPr>
              <a:t>ru</a:t>
            </a: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!</a:t>
            </a:r>
            <a: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  </a:t>
            </a:r>
            <a:endParaRPr sz="3700" dirty="0">
              <a:latin typeface="Textbook New Light"/>
              <a:ea typeface="Textbook New Light"/>
              <a:cs typeface="Textbook New Light"/>
              <a:sym typeface="Textbook New Light"/>
            </a:endParaRPr>
          </a:p>
        </p:txBody>
      </p:sp>
      <p:sp>
        <p:nvSpPr>
          <p:cNvPr id="8" name="Shape 387"/>
          <p:cNvSpPr/>
          <p:nvPr/>
        </p:nvSpPr>
        <p:spPr>
          <a:xfrm>
            <a:off x="4712406" y="6290139"/>
            <a:ext cx="7886105" cy="2675467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223200" lvl="1" algn="l" defTabSz="825500">
              <a:lnSpc>
                <a:spcPct val="90000"/>
              </a:lnSpc>
              <a:spcBef>
                <a:spcPts val="4000"/>
              </a:spcBef>
              <a:defRPr sz="1800"/>
            </a:pP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Бесплатная </a:t>
            </a:r>
            <a:r>
              <a:rPr sz="3700" dirty="0">
                <a:latin typeface="Textbook New Light"/>
                <a:ea typeface="Textbook New Light"/>
                <a:cs typeface="Textbook New Light"/>
                <a:sym typeface="Textbook New Light"/>
              </a:rPr>
              <a:t>подборка </a:t>
            </a: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смешных</a:t>
            </a:r>
            <a: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 </a:t>
            </a: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видео</a:t>
            </a:r>
            <a:r>
              <a:rPr sz="3700" dirty="0">
                <a:latin typeface="Textbook New Light"/>
                <a:ea typeface="Textbook New Light"/>
                <a:cs typeface="Textbook New Light"/>
                <a:sym typeface="Textbook New Light"/>
              </a:rPr>
              <a:t>. Открывай и </a:t>
            </a: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смотри</a:t>
            </a:r>
            <a: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/>
            </a:r>
            <a:b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</a:b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СмешноеВидео.avi</a:t>
            </a:r>
            <a:endParaRPr sz="3700" dirty="0">
              <a:latin typeface="Textbook New Light"/>
              <a:ea typeface="Textbook New Light"/>
              <a:cs typeface="Textbook New Light"/>
              <a:sym typeface="Textbook New Light"/>
            </a:endParaRPr>
          </a:p>
        </p:txBody>
      </p:sp>
      <p:sp>
        <p:nvSpPr>
          <p:cNvPr id="9" name="Shape 386"/>
          <p:cNvSpPr/>
          <p:nvPr/>
        </p:nvSpPr>
        <p:spPr>
          <a:xfrm>
            <a:off x="622806" y="1553206"/>
            <a:ext cx="7886106" cy="2675468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0" lvl="1" defTabSz="825500">
              <a:spcBef>
                <a:spcPts val="4000"/>
              </a:spcBef>
              <a:buSzTx/>
              <a:buNone/>
              <a:defRPr sz="1800"/>
            </a:pPr>
            <a:r>
              <a:rPr lang="ru-RU" sz="3700" dirty="0">
                <a:ea typeface="Textbook New Light"/>
                <a:cs typeface="Textbook New Light"/>
                <a:sym typeface="Textbook New Light"/>
              </a:rPr>
              <a:t>Попробуй новый-кленовый поиск на Яндексе. Жми скорее сюда </a:t>
            </a:r>
            <a:r>
              <a:rPr lang="ru-RU" sz="3700" u="sng" dirty="0">
                <a:ea typeface="Textbook New Light"/>
                <a:cs typeface="Textbook New Light"/>
                <a:sym typeface="Textbook New Light"/>
                <a:hlinkClick r:id="rId2"/>
              </a:rPr>
              <a:t>www.yadndex2.ru</a:t>
            </a:r>
          </a:p>
        </p:txBody>
      </p:sp>
    </p:spTree>
    <p:extLst>
      <p:ext uri="{BB962C8B-B14F-4D97-AF65-F5344CB8AC3E}">
        <p14:creationId xmlns:p14="http://schemas.microsoft.com/office/powerpoint/2010/main" val="152035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89606" y="1297606"/>
            <a:ext cx="10224000" cy="46008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/>
                <a:solidFill>
                  <a:schemeClr val="accent3">
                    <a:lumMod val="50000"/>
                  </a:schemeClr>
                </a:solidFill>
              </a:rPr>
              <a:t>Воровство учётных данных</a:t>
            </a:r>
            <a:endParaRPr lang="en-US" sz="8800" b="1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12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Как воруют мою учетную запись?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23</a:t>
            </a:fld>
            <a:endParaRPr lang="ru-RU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1">
              <a:buClr>
                <a:srgbClr val="7030A0"/>
              </a:buClr>
            </a:pP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Подбирают 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пароли</a:t>
            </a:r>
          </a:p>
          <a:p>
            <a:pPr lvl="1">
              <a:buClr>
                <a:srgbClr val="7030A0"/>
              </a:buClr>
            </a:pP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lvl="1">
              <a:buClr>
                <a:srgbClr val="7030A0"/>
              </a:buClr>
            </a:pP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Меняют пароли с помощью 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средств восстановления паролей</a:t>
            </a:r>
          </a:p>
          <a:p>
            <a:pPr lvl="1">
              <a:buClr>
                <a:srgbClr val="7030A0"/>
              </a:buClr>
            </a:pP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lvl="1">
              <a:buClr>
                <a:srgbClr val="7030A0"/>
              </a:buClr>
            </a:pP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Перехватывают 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пароли</a:t>
            </a:r>
          </a:p>
          <a:p>
            <a:pPr lvl="1">
              <a:buClr>
                <a:srgbClr val="7030A0"/>
              </a:buClr>
            </a:pP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lvl="1">
              <a:buClr>
                <a:srgbClr val="7030A0"/>
              </a:buClr>
            </a:pP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Используют вирусы </a:t>
            </a:r>
          </a:p>
          <a:p>
            <a:pPr lvl="1">
              <a:buClr>
                <a:srgbClr val="7030A0"/>
              </a:buClr>
            </a:pPr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Используют </a:t>
            </a:r>
            <a:r>
              <a:rPr lang="ru-RU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фишинговые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сайты</a:t>
            </a:r>
            <a: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(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205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24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</a:rPr>
              <a:t>Фишинг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-</a:t>
            </a:r>
            <a:r>
              <a:rPr lang="ru-RU" dirty="0"/>
              <a:t> вид интернет-мошенничества, целью которого является получение доступа к конфиденциальным данным пользователей — логинам и паролям, номерам кредитных карт, электронной почте и т.д.</a:t>
            </a:r>
          </a:p>
          <a:p>
            <a:r>
              <a:rPr lang="ru-RU" dirty="0"/>
              <a:t>Суть заключается в том, что мошенник создает интернет-страницу внешне не отличимую, либо слабо отличимую от настоящей страницы, на которой у пользователя запрашивается конфиденциальная информация.</a:t>
            </a:r>
          </a:p>
          <a:p>
            <a:r>
              <a:rPr lang="ru-RU" b="1" dirty="0"/>
              <a:t>Ссылку на </a:t>
            </a:r>
            <a:r>
              <a:rPr lang="ru-RU" b="1" dirty="0" err="1"/>
              <a:t>фишинговую</a:t>
            </a:r>
            <a:r>
              <a:rPr lang="ru-RU" b="1" dirty="0"/>
              <a:t> страницу</a:t>
            </a:r>
            <a:r>
              <a:rPr lang="ru-RU" dirty="0"/>
              <a:t>, как правило, </a:t>
            </a:r>
            <a:r>
              <a:rPr lang="ru-RU" b="1" dirty="0"/>
              <a:t>сопровождаются завлекающими описанием</a:t>
            </a:r>
            <a:r>
              <a:rPr lang="ru-RU" dirty="0"/>
              <a:t>, в стиле: "Бесплатное золото", "получи мгновенный бонус", "золотой </a:t>
            </a:r>
            <a:r>
              <a:rPr lang="ru-RU" dirty="0" err="1"/>
              <a:t>стрим</a:t>
            </a:r>
            <a:r>
              <a:rPr lang="ru-RU" dirty="0"/>
              <a:t>", "информация о новых танках", "шокирующая правда о...", "посмотрите какая новость о..." и т.д.</a:t>
            </a:r>
            <a:br>
              <a:rPr lang="ru-RU" dirty="0"/>
            </a:br>
            <a:r>
              <a:rPr lang="ru-RU" b="1" dirty="0"/>
              <a:t>Помните</a:t>
            </a:r>
            <a:r>
              <a:rPr lang="ru-RU" dirty="0"/>
              <a:t>, если в ходе обычного обсуждения появляется сообщение подобного рода, Вам сразу следует насторожиться.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94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Фишинговые</a:t>
            </a:r>
            <a:r>
              <a:rPr lang="ru-RU" dirty="0" smtClean="0"/>
              <a:t> сайты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25</a:t>
            </a:fld>
            <a:endParaRPr lang="ru-RU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622805" y="1808807"/>
            <a:ext cx="5112001" cy="6390000"/>
          </a:xfrm>
        </p:spPr>
        <p:txBody>
          <a:bodyPr/>
          <a:lstStyle/>
          <a:p>
            <a:r>
              <a:rPr lang="ru-RU" dirty="0" err="1"/>
              <a:t>Фишинг</a:t>
            </a:r>
            <a:r>
              <a:rPr lang="ru-RU" dirty="0"/>
              <a:t> – вид мошенничества, целью которого является получение имени пользователя и пароля. Мошенники создают сайты, внешне похожие на известные и просят ввести логин и пароль.</a:t>
            </a:r>
            <a:endParaRPr lang="en-US" dirty="0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2109" y="2575606"/>
            <a:ext cx="6723897" cy="49769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040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Что же делать?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Как защититься?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12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89606" y="1808806"/>
            <a:ext cx="10224000" cy="46008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Защита от вирусов</a:t>
            </a:r>
            <a:endParaRPr lang="en-US" b="1" cap="all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45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Ссылки и файлы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28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2805" y="3086807"/>
            <a:ext cx="5623201" cy="2300399"/>
          </a:xfrm>
        </p:spPr>
        <p:txBody>
          <a:bodyPr/>
          <a:lstStyle/>
          <a:p>
            <a:pPr lvl="1">
              <a:buClr>
                <a:srgbClr val="C00000"/>
              </a:buClr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Помните о том, что присланные вам файлы или ссылки могут быть заражены – не открывайте их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!</a:t>
            </a:r>
          </a:p>
          <a:p>
            <a:pPr lvl="1">
              <a:buClr>
                <a:srgbClr val="C00000"/>
              </a:buClr>
            </a:pP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lvl="1">
              <a:buClr>
                <a:srgbClr val="C00000"/>
              </a:buClr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Тщательно проверяйте имена сайтов, на которые переходите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3736" y="1553206"/>
            <a:ext cx="6185520" cy="6134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509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806" y="275206"/>
            <a:ext cx="11757600" cy="766799"/>
          </a:xfrm>
        </p:spPr>
        <p:txBody>
          <a:bodyPr/>
          <a:lstStyle/>
          <a:p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Как отличить </a:t>
            </a: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мошенников?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29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1"/>
            <a:r>
              <a:rPr lang="ru-RU" sz="4000" b="1" dirty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ru-RU" sz="40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ишут </a:t>
            </a:r>
            <a:r>
              <a:rPr lang="ru-RU" sz="4000" b="1" dirty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лично вам, но вы не понимаете, о чём </a:t>
            </a:r>
            <a:r>
              <a:rPr lang="ru-RU" sz="40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речь</a:t>
            </a:r>
          </a:p>
          <a:p>
            <a:pPr lvl="1"/>
            <a:endParaRPr lang="ru-RU" sz="40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lvl="1"/>
            <a:r>
              <a:rPr lang="ru-RU" sz="4000" b="1" dirty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</a:t>
            </a:r>
            <a:r>
              <a:rPr lang="ru-RU" sz="40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спользуют «!</a:t>
            </a:r>
            <a:r>
              <a:rPr lang="ru-RU" sz="4000" b="1" dirty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!!??</a:t>
            </a:r>
            <a:r>
              <a:rPr lang="ru-RU" sz="40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?» </a:t>
            </a:r>
            <a:r>
              <a:rPr lang="ru-RU" sz="4000" b="1" dirty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БОЛЬШИЕ буквы — им нужно привлекать </a:t>
            </a:r>
            <a:r>
              <a:rPr lang="ru-RU" sz="40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внимание</a:t>
            </a:r>
          </a:p>
          <a:p>
            <a:pPr lvl="1"/>
            <a:endParaRPr lang="ru-RU" sz="40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lvl="1"/>
            <a:r>
              <a:rPr lang="ru-RU" sz="40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Используют выдуманные </a:t>
            </a:r>
            <a:r>
              <a:rPr lang="ru-RU" sz="4000" b="1" dirty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истории</a:t>
            </a:r>
          </a:p>
          <a:p>
            <a:pPr lvl="1"/>
            <a:endParaRPr lang="ru-RU" sz="40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lvl="1"/>
            <a:r>
              <a:rPr lang="ru-RU" sz="4000" b="1" dirty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</a:t>
            </a:r>
            <a:r>
              <a:rPr lang="ru-RU" sz="40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ают </a:t>
            </a:r>
            <a:r>
              <a:rPr lang="ru-RU" sz="4000" b="1" dirty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ссылки на поддельные сайты</a:t>
            </a:r>
          </a:p>
          <a:p>
            <a:pPr lvl="1"/>
            <a:endParaRPr lang="ru-RU" sz="40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lvl="1"/>
            <a:r>
              <a:rPr lang="ru-RU" sz="40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Предоставляют минимум </a:t>
            </a:r>
            <a:r>
              <a:rPr lang="ru-RU" sz="4000" b="1" dirty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конкретной информации для проверки</a:t>
            </a:r>
            <a:endParaRPr lang="en-US" sz="40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827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Используйте антивирус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30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006" y="2320006"/>
            <a:ext cx="3606800" cy="7874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700" y="4013200"/>
            <a:ext cx="5854700" cy="17145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500" y="6292242"/>
            <a:ext cx="4367906" cy="1650964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564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Обновляйте браузер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31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654300"/>
            <a:ext cx="12166600" cy="44323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511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Используйте настройки безопасности браузера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32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6" y="2320006"/>
            <a:ext cx="5784574" cy="536760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1206" y="3518874"/>
            <a:ext cx="8431156" cy="493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0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Предупреждения браузера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33</a:t>
            </a:fld>
            <a:endParaRPr lang="ru-RU"/>
          </a:p>
        </p:txBody>
      </p:sp>
      <p:pic>
        <p:nvPicPr>
          <p:cNvPr id="18" name="Content Placeholder 17" descr="Untitled.png"/>
          <p:cNvPicPr>
            <a:picLocks noGrp="1" noChangeAspect="1"/>
          </p:cNvPicPr>
          <p:nvPr>
            <p:ph sz="quarter" idx="1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3"/>
          <a:stretch/>
        </p:blipFill>
        <p:spPr>
          <a:xfrm>
            <a:off x="622805" y="1722482"/>
            <a:ext cx="11757601" cy="6768123"/>
          </a:xfrm>
        </p:spPr>
      </p:pic>
      <p:pic>
        <p:nvPicPr>
          <p:cNvPr id="19" name="Picture 18" descr="Untitled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5321" y="1918585"/>
            <a:ext cx="9471883" cy="6409606"/>
          </a:xfrm>
          <a:prstGeom prst="rect">
            <a:avLst/>
          </a:prstGeom>
        </p:spPr>
      </p:pic>
      <p:pic>
        <p:nvPicPr>
          <p:cNvPr id="20" name="Picture 19" descr="Untitled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6891" y="2796408"/>
            <a:ext cx="9851115" cy="48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4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Защита от </a:t>
            </a:r>
            <a:r>
              <a:rPr lang="en-US" dirty="0" smtClean="0"/>
              <a:t>SMS-</a:t>
            </a:r>
            <a:r>
              <a:rPr lang="ru-RU" dirty="0" smtClean="0"/>
              <a:t>мошенников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34</a:t>
            </a:fld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Изображение 8" descr="смс-мошенничество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6033" y="1808806"/>
            <a:ext cx="9626373" cy="637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6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Защита загрузок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35</a:t>
            </a:fld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Изображение 10" descr="сканирование загрузок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3206" y="4513867"/>
            <a:ext cx="9359561" cy="291813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006" y="3066206"/>
            <a:ext cx="3606800" cy="7874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600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Предупреждение поисковой системы</a:t>
            </a:r>
            <a:endParaRPr lang="en-US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36</a:t>
            </a:fld>
            <a:endParaRPr lang="ru-RU"/>
          </a:p>
        </p:txBody>
      </p:sp>
      <p:pic>
        <p:nvPicPr>
          <p:cNvPr id="7" name="Content Placeholder 6" descr="Untitled.png"/>
          <p:cNvPicPr>
            <a:picLocks noGrp="1" noChangeAspect="1"/>
          </p:cNvPicPr>
          <p:nvPr>
            <p:ph sz="quarter" idx="1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8406" y="2831206"/>
            <a:ext cx="11328861" cy="6435016"/>
          </a:xfrm>
        </p:spPr>
      </p:pic>
    </p:spTree>
    <p:extLst>
      <p:ext uri="{BB962C8B-B14F-4D97-AF65-F5344CB8AC3E}">
        <p14:creationId xmlns:p14="http://schemas.microsoft.com/office/powerpoint/2010/main" val="152709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89606" y="1808806"/>
            <a:ext cx="10224000" cy="4600800"/>
          </a:xfrm>
        </p:spPr>
        <p:txBody>
          <a:bodyPr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Защита учётных данных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34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Оберегайте свои данные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38</a:t>
            </a:fld>
            <a:endParaRPr lang="ru-R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1">
              <a:buClr>
                <a:srgbClr val="FF0000"/>
              </a:buClr>
            </a:pPr>
            <a:r>
              <a:rPr lang="ru-RU" sz="66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Логин и пароль</a:t>
            </a:r>
          </a:p>
          <a:p>
            <a:pPr lvl="1">
              <a:buClr>
                <a:srgbClr val="FF0000"/>
              </a:buClr>
            </a:pPr>
            <a:endParaRPr lang="ru-RU" sz="66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lvl="1">
              <a:buClr>
                <a:srgbClr val="FF0000"/>
              </a:buClr>
            </a:pPr>
            <a:r>
              <a:rPr lang="ru-RU" sz="66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Телефон, электронную </a:t>
            </a:r>
            <a:r>
              <a:rPr lang="ru-RU" sz="6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почту</a:t>
            </a:r>
            <a:endParaRPr lang="en-US" sz="66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691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806" y="530807"/>
            <a:ext cx="12268800" cy="766799"/>
          </a:xfrm>
        </p:spPr>
        <p:txBody>
          <a:bodyPr/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Придумывайте сложные пароли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39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2806" y="1808806"/>
            <a:ext cx="11757601" cy="6390000"/>
          </a:xfrm>
        </p:spPr>
        <p:txBody>
          <a:bodyPr/>
          <a:lstStyle/>
          <a:p>
            <a:pPr lvl="1">
              <a:buClr>
                <a:srgbClr val="008000"/>
              </a:buClr>
            </a:pPr>
            <a:r>
              <a:rPr lang="ru-RU" sz="3600" b="1" dirty="0">
                <a:solidFill>
                  <a:srgbClr val="008000"/>
                </a:solidFill>
              </a:rPr>
              <a:t>Достаточно длинный</a:t>
            </a:r>
          </a:p>
          <a:p>
            <a:pPr lvl="1">
              <a:buClr>
                <a:srgbClr val="008000"/>
              </a:buClr>
            </a:pPr>
            <a:endParaRPr lang="ru-RU" sz="3600" b="1" dirty="0">
              <a:solidFill>
                <a:srgbClr val="008000"/>
              </a:solidFill>
            </a:endParaRPr>
          </a:p>
          <a:p>
            <a:pPr lvl="1">
              <a:buClr>
                <a:srgbClr val="008000"/>
              </a:buClr>
            </a:pPr>
            <a:r>
              <a:rPr lang="ru-RU" sz="3600" b="1" dirty="0">
                <a:solidFill>
                  <a:srgbClr val="008000"/>
                </a:solidFill>
              </a:rPr>
              <a:t>Содержит </a:t>
            </a:r>
            <a:r>
              <a:rPr lang="ru-RU" sz="3600" b="1" strike="sngStrike" dirty="0">
                <a:solidFill>
                  <a:srgbClr val="008000"/>
                </a:solidFill>
              </a:rPr>
              <a:t>завязку, кульминацию и неожиданный финал</a:t>
            </a:r>
            <a:r>
              <a:rPr lang="ru-RU" sz="3600" b="1" dirty="0">
                <a:solidFill>
                  <a:srgbClr val="008000"/>
                </a:solidFill>
              </a:rPr>
              <a:t> маленькие и БОЛЬШИЕ буквы, цифры, специальные символы (!”№%&lt;&gt;?|/)</a:t>
            </a:r>
          </a:p>
          <a:p>
            <a:pPr lvl="1">
              <a:buClr>
                <a:srgbClr val="008000"/>
              </a:buClr>
            </a:pPr>
            <a:endParaRPr lang="ru-RU" sz="3600" b="1" dirty="0">
              <a:solidFill>
                <a:srgbClr val="008000"/>
              </a:solidFill>
            </a:endParaRPr>
          </a:p>
          <a:p>
            <a:pPr lvl="1">
              <a:buClr>
                <a:srgbClr val="008000"/>
              </a:buClr>
            </a:pPr>
            <a:r>
              <a:rPr lang="ru-RU" sz="3600" b="1" dirty="0">
                <a:solidFill>
                  <a:srgbClr val="008000"/>
                </a:solidFill>
              </a:rPr>
              <a:t>Не содержит имя, фамилию, дату рождения</a:t>
            </a:r>
          </a:p>
          <a:p>
            <a:pPr lvl="1">
              <a:buClr>
                <a:srgbClr val="008000"/>
              </a:buClr>
            </a:pPr>
            <a:endParaRPr lang="ru-RU" sz="3600" b="1" dirty="0">
              <a:solidFill>
                <a:srgbClr val="008000"/>
              </a:solidFill>
            </a:endParaRPr>
          </a:p>
          <a:p>
            <a:pPr lvl="1">
              <a:buClr>
                <a:srgbClr val="008000"/>
              </a:buClr>
            </a:pPr>
            <a:r>
              <a:rPr lang="ru-RU" sz="3600" b="1" dirty="0">
                <a:solidFill>
                  <a:srgbClr val="008000"/>
                </a:solidFill>
              </a:rPr>
              <a:t>Не является словарным словом</a:t>
            </a:r>
          </a:p>
          <a:p>
            <a:pPr lvl="1">
              <a:buClr>
                <a:srgbClr val="008000"/>
              </a:buClr>
            </a:pPr>
            <a:endParaRPr lang="ru-RU" sz="3600" b="1" dirty="0">
              <a:solidFill>
                <a:srgbClr val="008000"/>
              </a:solidFill>
            </a:endParaRPr>
          </a:p>
          <a:p>
            <a:pPr lvl="1">
              <a:buClr>
                <a:srgbClr val="008000"/>
              </a:buClr>
            </a:pPr>
            <a:r>
              <a:rPr lang="ru-RU" sz="3600" b="1" dirty="0">
                <a:solidFill>
                  <a:srgbClr val="008000"/>
                </a:solidFill>
              </a:rPr>
              <a:t>Легко запоминается</a:t>
            </a:r>
          </a:p>
          <a:p>
            <a:pPr lvl="1">
              <a:buClr>
                <a:srgbClr val="008000"/>
              </a:buClr>
            </a:pPr>
            <a:endParaRPr lang="ru-RU" sz="3600" b="1" dirty="0">
              <a:solidFill>
                <a:srgbClr val="008000"/>
              </a:solidFill>
            </a:endParaRPr>
          </a:p>
          <a:p>
            <a:pPr lvl="1">
              <a:buClr>
                <a:srgbClr val="008000"/>
              </a:buClr>
            </a:pPr>
            <a:r>
              <a:rPr lang="ru-RU" sz="3600" b="1" dirty="0">
                <a:solidFill>
                  <a:srgbClr val="008000"/>
                </a:solidFill>
              </a:rPr>
              <a:t>Разные пароли на разные случаи жизни</a:t>
            </a:r>
            <a:endParaRPr lang="en-US" sz="36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61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Сложный пароль?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40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sz="5400" dirty="0" smtClean="0"/>
              <a:t>123456</a:t>
            </a:r>
            <a:endParaRPr lang="ru-RU" sz="5400" dirty="0"/>
          </a:p>
          <a:p>
            <a:pPr lvl="1"/>
            <a:endParaRPr lang="ru-RU" sz="5400" dirty="0"/>
          </a:p>
          <a:p>
            <a:pPr lvl="1"/>
            <a:r>
              <a:rPr lang="en-US" sz="5400" dirty="0"/>
              <a:t>m</a:t>
            </a:r>
            <a:r>
              <a:rPr lang="en-US" sz="5400" dirty="0" smtClean="0"/>
              <a:t>arina78</a:t>
            </a:r>
          </a:p>
          <a:p>
            <a:pPr lvl="1"/>
            <a:endParaRPr lang="en-US" sz="5400" dirty="0"/>
          </a:p>
          <a:p>
            <a:pPr lvl="1"/>
            <a:r>
              <a:rPr lang="en-US" sz="5400" dirty="0" err="1" smtClean="0"/>
              <a:t>IvanSorokin</a:t>
            </a:r>
            <a:endParaRPr lang="ru-RU" sz="5400" dirty="0"/>
          </a:p>
          <a:p>
            <a:pPr lvl="1"/>
            <a:endParaRPr lang="ru-RU" sz="5400" dirty="0"/>
          </a:p>
          <a:p>
            <a:pPr lvl="1"/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7303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Сложный пароль!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41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>
              <a:buClr>
                <a:srgbClr val="002060"/>
              </a:buClr>
            </a:pPr>
            <a:r>
              <a:rPr lang="ru-RU" sz="5400" dirty="0">
                <a:solidFill>
                  <a:schemeClr val="accent6">
                    <a:lumMod val="50000"/>
                  </a:schemeClr>
                </a:solidFill>
              </a:rPr>
              <a:t>ToBeorn0t2Be?</a:t>
            </a:r>
          </a:p>
          <a:p>
            <a:pPr lvl="1">
              <a:buClr>
                <a:srgbClr val="002060"/>
              </a:buClr>
            </a:pPr>
            <a:endParaRPr lang="ru-RU" sz="5400" dirty="0">
              <a:solidFill>
                <a:schemeClr val="accent6">
                  <a:lumMod val="50000"/>
                </a:schemeClr>
              </a:solidFill>
            </a:endParaRPr>
          </a:p>
          <a:p>
            <a:pPr lvl="1">
              <a:buClr>
                <a:srgbClr val="002060"/>
              </a:buClr>
            </a:pPr>
            <a:r>
              <a:rPr lang="ru-RU" sz="5400" dirty="0">
                <a:solidFill>
                  <a:schemeClr val="accent6">
                    <a:lumMod val="50000"/>
                  </a:schemeClr>
                </a:solidFill>
              </a:rPr>
              <a:t>GjybrkbK.nbrb46 (ПониклиЛютики46)</a:t>
            </a:r>
          </a:p>
          <a:p>
            <a:pPr lvl="1">
              <a:buClr>
                <a:srgbClr val="002060"/>
              </a:buClr>
            </a:pPr>
            <a:endParaRPr lang="ru-RU" sz="5400" dirty="0">
              <a:solidFill>
                <a:schemeClr val="accent6">
                  <a:lumMod val="50000"/>
                </a:schemeClr>
              </a:solidFill>
            </a:endParaRPr>
          </a:p>
          <a:p>
            <a:pPr lvl="1">
              <a:buClr>
                <a:srgbClr val="002060"/>
              </a:buClr>
            </a:pPr>
            <a:r>
              <a:rPr lang="ru-RU" sz="5400" dirty="0">
                <a:solidFill>
                  <a:schemeClr val="accent6">
                    <a:lumMod val="50000"/>
                  </a:schemeClr>
                </a:solidFill>
              </a:rPr>
              <a:t>Vdf45Dkjd!jfabR9 (Кот прошёл по клавиатуре)</a:t>
            </a:r>
            <a:endParaRPr 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5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Восстановление пароля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42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>
              <a:buClr>
                <a:schemeClr val="accent6">
                  <a:lumMod val="50000"/>
                </a:schemeClr>
              </a:buClr>
            </a:pPr>
            <a:r>
              <a:rPr lang="ru-RU" sz="5400" b="1" dirty="0">
                <a:solidFill>
                  <a:srgbClr val="7030A0"/>
                </a:solidFill>
              </a:rPr>
              <a:t>Используйте действительно секретный вопрос</a:t>
            </a:r>
          </a:p>
          <a:p>
            <a:pPr lvl="1">
              <a:buClr>
                <a:schemeClr val="accent6">
                  <a:lumMod val="50000"/>
                </a:schemeClr>
              </a:buClr>
            </a:pPr>
            <a:endParaRPr lang="ru-RU" sz="5400" b="1" dirty="0">
              <a:solidFill>
                <a:srgbClr val="7030A0"/>
              </a:solidFill>
            </a:endParaRPr>
          </a:p>
          <a:p>
            <a:pPr lvl="1">
              <a:buClr>
                <a:schemeClr val="accent6">
                  <a:lumMod val="50000"/>
                </a:schemeClr>
              </a:buClr>
            </a:pPr>
            <a:r>
              <a:rPr lang="ru-RU" sz="5400" b="1" dirty="0">
                <a:solidFill>
                  <a:srgbClr val="7030A0"/>
                </a:solidFill>
              </a:rPr>
              <a:t>Используйте “живой” почтовый ящик</a:t>
            </a:r>
          </a:p>
          <a:p>
            <a:pPr lvl="1">
              <a:buClr>
                <a:schemeClr val="accent6">
                  <a:lumMod val="50000"/>
                </a:schemeClr>
              </a:buClr>
            </a:pPr>
            <a:endParaRPr lang="ru-RU" sz="5400" b="1" dirty="0">
              <a:solidFill>
                <a:srgbClr val="7030A0"/>
              </a:solidFill>
            </a:endParaRPr>
          </a:p>
          <a:p>
            <a:pPr lvl="1">
              <a:buClr>
                <a:schemeClr val="accent6">
                  <a:lumMod val="50000"/>
                </a:schemeClr>
              </a:buClr>
            </a:pPr>
            <a:r>
              <a:rPr lang="ru-RU" sz="5400" b="1" dirty="0">
                <a:solidFill>
                  <a:srgbClr val="7030A0"/>
                </a:solidFill>
              </a:rPr>
              <a:t>Привязывайте к аккаунту телефон</a:t>
            </a:r>
            <a:endParaRPr lang="en-US" sz="5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49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45206" y="2320006"/>
            <a:ext cx="10224000" cy="4600800"/>
          </a:xfrm>
        </p:spPr>
        <p:txBody>
          <a:bodyPr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Защита личных данных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34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Публиковать личные данные </a:t>
            </a:r>
            <a:r>
              <a:rPr lang="ru-RU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опасно!</a:t>
            </a:r>
            <a:endParaRPr lang="en-US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44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2806" y="2575606"/>
            <a:ext cx="11757601" cy="6390000"/>
          </a:xfrm>
        </p:spPr>
        <p:txBody>
          <a:bodyPr/>
          <a:lstStyle/>
          <a:p>
            <a:pPr lvl="1">
              <a:buClrTx/>
            </a:pPr>
            <a:r>
              <a:rPr lang="ru-RU" sz="3600" dirty="0" smtClean="0"/>
              <a:t>Домашний адрес</a:t>
            </a:r>
          </a:p>
          <a:p>
            <a:pPr lvl="1">
              <a:buClrTx/>
            </a:pPr>
            <a:endParaRPr lang="ru-RU" sz="3600" dirty="0"/>
          </a:p>
          <a:p>
            <a:pPr lvl="1">
              <a:buClrTx/>
            </a:pPr>
            <a:r>
              <a:rPr lang="ru-RU" sz="3600" dirty="0" smtClean="0"/>
              <a:t>Точный адрес вашего местонахождения (</a:t>
            </a:r>
            <a:r>
              <a:rPr lang="ru-RU" sz="3600" dirty="0" err="1" smtClean="0"/>
              <a:t>геолокация</a:t>
            </a:r>
            <a:r>
              <a:rPr lang="ru-RU" sz="3600" dirty="0" smtClean="0"/>
              <a:t>)</a:t>
            </a:r>
          </a:p>
          <a:p>
            <a:pPr lvl="1">
              <a:buClrTx/>
            </a:pPr>
            <a:endParaRPr lang="ru-RU" sz="3600" dirty="0"/>
          </a:p>
          <a:p>
            <a:pPr lvl="1">
              <a:buClrTx/>
            </a:pPr>
            <a:r>
              <a:rPr lang="ru-RU" sz="3600" dirty="0" smtClean="0"/>
              <a:t>Фотографии документов и личных идентификаторов</a:t>
            </a:r>
          </a:p>
          <a:p>
            <a:pPr lvl="1">
              <a:buClrTx/>
            </a:pPr>
            <a:endParaRPr lang="ru-RU" sz="3600" dirty="0"/>
          </a:p>
          <a:p>
            <a:pPr lvl="1">
              <a:buClrTx/>
            </a:pPr>
            <a:r>
              <a:rPr lang="ru-RU" sz="3600" dirty="0" smtClean="0"/>
              <a:t>Фотографии номера автомобиля</a:t>
            </a:r>
          </a:p>
          <a:p>
            <a:pPr lvl="1">
              <a:buClrTx/>
            </a:pPr>
            <a:endParaRPr lang="ru-RU" sz="3600" dirty="0"/>
          </a:p>
          <a:p>
            <a:pPr lvl="1">
              <a:buClrTx/>
            </a:pPr>
            <a:r>
              <a:rPr lang="ru-RU" sz="3600" dirty="0" smtClean="0"/>
              <a:t>Сведения о больших покупках, получении денег и прочее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1224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делать, чтобы защитить детей?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45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Семейный поиск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46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6" y="1553206"/>
            <a:ext cx="6302815" cy="511200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006" y="3853606"/>
            <a:ext cx="8946000" cy="491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2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Семейный режим в Яндекс.</a:t>
            </a:r>
            <a:r>
              <a:rPr lang="en-US" dirty="0" smtClean="0"/>
              <a:t>DNS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47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575606"/>
            <a:ext cx="8241606" cy="621290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551600" y="1808806"/>
            <a:ext cx="6828806" cy="270843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3400" dirty="0"/>
              <a:t>DNS — это адресная книга интернета, где указан цифровой адрес каждого сайта. Например, </a:t>
            </a:r>
            <a:r>
              <a:rPr lang="ru-RU" sz="3400" dirty="0" err="1"/>
              <a:t>yandex.ru</a:t>
            </a:r>
            <a:r>
              <a:rPr lang="ru-RU" sz="3400" dirty="0"/>
              <a:t> «живёт» по адресу 213.180.204.11.</a:t>
            </a:r>
          </a:p>
        </p:txBody>
      </p:sp>
    </p:spTree>
    <p:extLst>
      <p:ext uri="{BB962C8B-B14F-4D97-AF65-F5344CB8AC3E}">
        <p14:creationId xmlns:p14="http://schemas.microsoft.com/office/powerpoint/2010/main" val="18975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89606" y="2575606"/>
            <a:ext cx="11246400" cy="4600800"/>
          </a:xfrm>
        </p:spPr>
        <p:txBody>
          <a:bodyPr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Ой! Может, вернуться к берестяной грамоте?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45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Конечно, нет!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49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06" y="1553206"/>
            <a:ext cx="6947354" cy="6274706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4406" y="2831206"/>
            <a:ext cx="6436606" cy="608391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824" y="1553206"/>
            <a:ext cx="5949182" cy="56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26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67206" y="1808805"/>
            <a:ext cx="12268800" cy="5367601"/>
          </a:xfrm>
        </p:spPr>
        <p:txBody>
          <a:bodyPr/>
          <a:lstStyle/>
          <a:p>
            <a:pPr marL="0" indent="0">
              <a:buNone/>
            </a:pPr>
            <a:r>
              <a:rPr lang="ru-RU" sz="50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Будьте бдительны </a:t>
            </a:r>
            <a:r>
              <a:rPr lang="ru-RU" sz="5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— чудеса случаются, но обычно они не прячутся за бесплатными рефератами, чужими “интересными” ссылками и файлами.</a:t>
            </a:r>
            <a:endParaRPr 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4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34006" y="2320006"/>
            <a:ext cx="10224000" cy="4600800"/>
          </a:xfrm>
        </p:spPr>
        <p:txBody>
          <a:bodyPr/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Будьте осторожны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всё будет хорошо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!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ecurity</a:t>
            </a:r>
            <a:r>
              <a:rPr lang="ru-RU" dirty="0" smtClean="0"/>
              <a:t>.</a:t>
            </a:r>
            <a:r>
              <a:rPr lang="en-US" dirty="0" err="1" smtClean="0"/>
              <a:t>yandex.ru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56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Yandex">
  <a:themeElements>
    <a:clrScheme name="Yandex">
      <a:dk1>
        <a:sysClr val="windowText" lastClr="000000"/>
      </a:dk1>
      <a:lt1>
        <a:sysClr val="window" lastClr="FFFFFF"/>
      </a:lt1>
      <a:dk2>
        <a:srgbClr val="FFCC00"/>
      </a:dk2>
      <a:lt2>
        <a:srgbClr val="FF0000"/>
      </a:lt2>
      <a:accent1>
        <a:srgbClr val="3878BE"/>
      </a:accent1>
      <a:accent2>
        <a:srgbClr val="8FD541"/>
      </a:accent2>
      <a:accent3>
        <a:srgbClr val="72C3E0"/>
      </a:accent3>
      <a:accent4>
        <a:srgbClr val="FC6867"/>
      </a:accent4>
      <a:accent5>
        <a:srgbClr val="FB7600"/>
      </a:accent5>
      <a:accent6>
        <a:srgbClr val="9E64A9"/>
      </a:accent6>
      <a:hlink>
        <a:srgbClr val="3878BE"/>
      </a:hlink>
      <a:folHlink>
        <a:srgbClr val="3878BE"/>
      </a:folHlink>
    </a:clrScheme>
    <a:fontScheme name="Yandex">
      <a:majorFont>
        <a:latin typeface="Textbook New"/>
        <a:ea typeface=""/>
        <a:cs typeface=""/>
      </a:majorFont>
      <a:minorFont>
        <a:latin typeface="Textbook New Ligh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000" dirty="0" err="1" smtClean="0">
            <a:solidFill>
              <a:schemeClr val="tx1"/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Yandex" id="{FBC09EDE-4B22-4643-BDAD-AEA0103939DE}" vid="{06F7D2BB-08D9-4E72-BC65-56BC9B14977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6015</TotalTime>
  <Words>783</Words>
  <Application>Microsoft Office PowerPoint</Application>
  <PresentationFormat>Произвольный</PresentationFormat>
  <Paragraphs>215</Paragraphs>
  <Slides>51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Yandex</vt:lpstr>
      <vt:lpstr>Интернет — возможность или опасность?</vt:lpstr>
      <vt:lpstr>Что мы делаем в интернете?</vt:lpstr>
      <vt:lpstr>Узнаём новости</vt:lpstr>
      <vt:lpstr>Ищем…</vt:lpstr>
      <vt:lpstr>… и находим информацию</vt:lpstr>
      <vt:lpstr>А что в интернете  делают дети?</vt:lpstr>
      <vt:lpstr>Детские вопросы Яндексу</vt:lpstr>
      <vt:lpstr>Частые детские запросы:</vt:lpstr>
      <vt:lpstr>Играют, смотрят видео</vt:lpstr>
      <vt:lpstr>Общаются</vt:lpstr>
      <vt:lpstr>Учатся</vt:lpstr>
      <vt:lpstr>Но всех нас подстерегают опасности</vt:lpstr>
      <vt:lpstr>Чего хотят мошенники?</vt:lpstr>
      <vt:lpstr>А причем здесь я?</vt:lpstr>
      <vt:lpstr>Не цель, а жертва</vt:lpstr>
      <vt:lpstr>Дети – лёгкая мишень</vt:lpstr>
      <vt:lpstr>Вирусы</vt:lpstr>
      <vt:lpstr>Вирусы позволяют своему владельцу</vt:lpstr>
      <vt:lpstr>Блокировка компьютера</vt:lpstr>
      <vt:lpstr>Как можно заразиться?</vt:lpstr>
      <vt:lpstr>Сообщения с вирусами</vt:lpstr>
      <vt:lpstr>Воровство учётных данных</vt:lpstr>
      <vt:lpstr>Как воруют мою учетную запись?</vt:lpstr>
      <vt:lpstr>Презентация PowerPoint</vt:lpstr>
      <vt:lpstr>Фишинговые сайты </vt:lpstr>
      <vt:lpstr>Что же делать? Как защититься?</vt:lpstr>
      <vt:lpstr>Защита от вирусов</vt:lpstr>
      <vt:lpstr>Ссылки и файлы</vt:lpstr>
      <vt:lpstr>Как отличить мошенников?</vt:lpstr>
      <vt:lpstr>Используйте антивирус</vt:lpstr>
      <vt:lpstr>Обновляйте браузер</vt:lpstr>
      <vt:lpstr>Используйте настройки безопасности браузера</vt:lpstr>
      <vt:lpstr>Предупреждения браузера</vt:lpstr>
      <vt:lpstr>Защита от SMS-мошенников</vt:lpstr>
      <vt:lpstr>Защита загрузок</vt:lpstr>
      <vt:lpstr>Предупреждение поисковой системы</vt:lpstr>
      <vt:lpstr>Защита учётных данных</vt:lpstr>
      <vt:lpstr>Оберегайте свои данные</vt:lpstr>
      <vt:lpstr>Придумывайте сложные пароли</vt:lpstr>
      <vt:lpstr>Сложный пароль?</vt:lpstr>
      <vt:lpstr>Сложный пароль!</vt:lpstr>
      <vt:lpstr>Восстановление пароля</vt:lpstr>
      <vt:lpstr>Защита личных данных</vt:lpstr>
      <vt:lpstr>Публиковать личные данные опасно!</vt:lpstr>
      <vt:lpstr>Что делать, чтобы защитить детей?</vt:lpstr>
      <vt:lpstr>Семейный поиск</vt:lpstr>
      <vt:lpstr>Семейный режим в Яндекс.DNS</vt:lpstr>
      <vt:lpstr>Ой! Может, вернуться к берестяной грамоте?</vt:lpstr>
      <vt:lpstr>Конечно, нет!</vt:lpstr>
      <vt:lpstr>Презентация PowerPoint</vt:lpstr>
      <vt:lpstr>Будьте осторожны  и всё будет хорошо!  security.yandex.ru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presentation</dc:creator>
  <cp:lastModifiedBy>медиа1</cp:lastModifiedBy>
  <cp:revision>80</cp:revision>
  <dcterms:created xsi:type="dcterms:W3CDTF">2014-09-19T11:08:16Z</dcterms:created>
  <dcterms:modified xsi:type="dcterms:W3CDTF">2014-10-31T08:30:23Z</dcterms:modified>
</cp:coreProperties>
</file>